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0693400" cy="7562850"/>
  <p:notesSz cx="10693400" cy="7562850"/>
  <p:embeddedFontLst>
    <p:embeddedFont>
      <p:font typeface="Calibri" panose="020F0502020204030204"/>
      <p:regular r:id="rId40"/>
      <p:bold r:id="rId41"/>
      <p:italic r:id="rId42"/>
      <p:boldItalic r:id="rId43"/>
    </p:embeddedFont>
    <p:embeddedFont>
      <p:font typeface="Verdana" panose="020B0604030504040204"/>
      <p:regular r:id="rId44"/>
    </p:embeddedFont>
    <p:embeddedFont>
      <p:font typeface="Trebuchet MS" panose="020B0603020202020204"/>
      <p:regular r:id="rId45"/>
      <p:bold r:id="rId46"/>
      <p:italic r:id="rId47"/>
      <p:boldItalic r:id="rId48"/>
    </p:embeddedFont>
    <p:embeddedFont>
      <p:font typeface="楷体" panose="02010609060101010101" charset="-122"/>
      <p:regular r:id="rId49"/>
    </p:embeddedFont>
    <p:embeddedFont>
      <p:font typeface="Tahoma" panose="020B0604030504040204"/>
      <p:regular r:id="rId50"/>
      <p:bold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F2C4EBB-3718-4862-BAE8-947580F56BD3}" styleName="Table_0">
    <a:wholeTbl>
      <a:tcTxStyle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6A9D5078-9EE9-466C-937A-13F16DF0312E}" styleName="Table_1">
    <a:wholeTbl>
      <a:tcTxStyle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191375F-5713-45A3-BCCC-CF2BF83A21D4}" styleName="Table_2">
    <a:wholeTbl>
      <a:tcTxStyle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F7B661B-C5D4-4832-9030-7C6E03A76BDA}" styleName="Table_3">
    <a:wholeTbl>
      <a:tcTxStyle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2"/>
  </p:normalViewPr>
  <p:slideViewPr>
    <p:cSldViewPr snapToGrid="0" showGuides="1">
      <p:cViewPr varScale="1">
        <p:scale>
          <a:sx n="94" d="100"/>
          <a:sy n="94" d="100"/>
        </p:scale>
        <p:origin x="1704" y="192"/>
      </p:cViewPr>
      <p:guideLst>
        <p:guide orient="horz" pos="2880"/>
        <p:guide pos="21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gs" Target="tags/tag7.xml"/><Relationship Id="rId51" Type="http://schemas.openxmlformats.org/officeDocument/2006/relationships/font" Target="fonts/font12.fntdata"/><Relationship Id="rId50" Type="http://schemas.openxmlformats.org/officeDocument/2006/relationships/font" Target="fonts/font11.fntdata"/><Relationship Id="rId5" Type="http://schemas.openxmlformats.org/officeDocument/2006/relationships/slide" Target="slides/slide2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633913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057900" y="0"/>
            <a:ext cx="4632325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183438"/>
            <a:ext cx="4633913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27" name="Google Shape;3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72" name="Google Shape;3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8" name="Google Shape;3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5291eaa4e4_0_86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600" cy="29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98" name="Google Shape;398;g25291eaa4e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19" name="Google Shape;4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45c68ffc82_0_47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600" cy="29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33" name="Google Shape;433;g245c68ffc8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49" name="Google Shape;4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62" name="Google Shape;4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4f99edd27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900" cy="255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4f99edd275_0_10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600" cy="297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3" name="Google Shape;483;g24f99edd275_0_10:notes"/>
          <p:cNvSpPr txBox="1">
            <a:spLocks noGrp="1"/>
          </p:cNvSpPr>
          <p:nvPr>
            <p:ph type="sldNum" idx="12"/>
          </p:nvPr>
        </p:nvSpPr>
        <p:spPr>
          <a:xfrm>
            <a:off x="6057900" y="7183438"/>
            <a:ext cx="4632300" cy="379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90" name="Google Shape;4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5291eaa4e4_0_140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600" cy="29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98" name="Google Shape;498;g25291eaa4e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9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15" name="Google Shape;5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33" name="Google Shape;5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62" name="Google Shape;5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3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70" name="Google Shape;5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5c68ffc8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45c68ffc82_0_73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600" cy="29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3" name="Google Shape;113;g245c68ffc82_0_73:notes"/>
          <p:cNvSpPr txBox="1">
            <a:spLocks noGrp="1"/>
          </p:cNvSpPr>
          <p:nvPr>
            <p:ph type="sldNum" idx="12"/>
          </p:nvPr>
        </p:nvSpPr>
        <p:spPr>
          <a:xfrm>
            <a:off x="6057900" y="7183438"/>
            <a:ext cx="4632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e2835721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e283572173_0_0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600" cy="29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07" name="Google Shape;207;g1e283572173_0_0:notes"/>
          <p:cNvSpPr txBox="1">
            <a:spLocks noGrp="1"/>
          </p:cNvSpPr>
          <p:nvPr>
            <p:ph type="sldNum" idx="12"/>
          </p:nvPr>
        </p:nvSpPr>
        <p:spPr>
          <a:xfrm>
            <a:off x="6057900" y="7183438"/>
            <a:ext cx="4632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291eaa4e4_0_38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600" cy="29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35" name="Google Shape;235;g25291eaa4e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Blank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10031069" y="7210507"/>
            <a:ext cx="217804" cy="18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ctrTitle"/>
          </p:nvPr>
        </p:nvSpPr>
        <p:spPr>
          <a:xfrm>
            <a:off x="802005" y="2344483"/>
            <a:ext cx="908939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>
            <a:spLocks noGrp="1"/>
          </p:cNvSpPr>
          <p:nvPr>
            <p:ph type="subTitle" idx="1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10031069" y="7210507"/>
            <a:ext cx="217804" cy="18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/>
          <p:nvPr/>
        </p:nvSpPr>
        <p:spPr>
          <a:xfrm>
            <a:off x="0" y="4194009"/>
            <a:ext cx="10692130" cy="3366135"/>
          </a:xfrm>
          <a:custGeom>
            <a:avLst/>
            <a:gdLst/>
            <a:ahLst/>
            <a:cxnLst/>
            <a:rect l="l" t="t" r="r" b="b"/>
            <a:pathLst>
              <a:path w="10692130" h="3366134" extrusionOk="0">
                <a:moveTo>
                  <a:pt x="10692003" y="0"/>
                </a:moveTo>
                <a:lnTo>
                  <a:pt x="0" y="0"/>
                </a:lnTo>
                <a:lnTo>
                  <a:pt x="0" y="2689822"/>
                </a:lnTo>
                <a:lnTo>
                  <a:pt x="0" y="3365995"/>
                </a:lnTo>
                <a:lnTo>
                  <a:pt x="10692003" y="3365995"/>
                </a:lnTo>
                <a:lnTo>
                  <a:pt x="10692003" y="2689822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" name="Google Shape;35;p37"/>
          <p:cNvSpPr txBox="1">
            <a:spLocks noGrp="1"/>
          </p:cNvSpPr>
          <p:nvPr>
            <p:ph type="title"/>
          </p:nvPr>
        </p:nvSpPr>
        <p:spPr>
          <a:xfrm>
            <a:off x="4890566" y="383533"/>
            <a:ext cx="9122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>
                <a:solidFill>
                  <a:srgbClr val="48454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>
            <a:spLocks noGrp="1"/>
          </p:cNvSpPr>
          <p:nvPr>
            <p:ph type="body" idx="1"/>
          </p:nvPr>
        </p:nvSpPr>
        <p:spPr>
          <a:xfrm>
            <a:off x="1841550" y="1338768"/>
            <a:ext cx="7381240" cy="171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50" b="1" i="0">
                <a:solidFill>
                  <a:srgbClr val="FAB53D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10031069" y="7210507"/>
            <a:ext cx="217804" cy="18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4890566" y="383533"/>
            <a:ext cx="9122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>
                <a:solidFill>
                  <a:srgbClr val="48454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8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>
            <a:spLocks noGrp="1"/>
          </p:cNvSpPr>
          <p:nvPr>
            <p:ph type="sldNum" idx="12"/>
          </p:nvPr>
        </p:nvSpPr>
        <p:spPr>
          <a:xfrm>
            <a:off x="10031069" y="7210507"/>
            <a:ext cx="217804" cy="18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4890566" y="383533"/>
            <a:ext cx="9122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>
                <a:solidFill>
                  <a:srgbClr val="48454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>
            <a:spLocks noGrp="1"/>
          </p:cNvSpPr>
          <p:nvPr>
            <p:ph type="sldNum" idx="12"/>
          </p:nvPr>
        </p:nvSpPr>
        <p:spPr>
          <a:xfrm>
            <a:off x="10031069" y="7210507"/>
            <a:ext cx="217804" cy="18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6594347" y="3026105"/>
            <a:ext cx="4097654" cy="4533900"/>
          </a:xfrm>
          <a:custGeom>
            <a:avLst/>
            <a:gdLst/>
            <a:ahLst/>
            <a:cxnLst/>
            <a:rect l="l" t="t" r="r" b="b"/>
            <a:pathLst>
              <a:path w="4097654" h="4533900" extrusionOk="0">
                <a:moveTo>
                  <a:pt x="3256842" y="63500"/>
                </a:moveTo>
                <a:lnTo>
                  <a:pt x="2043100" y="63500"/>
                </a:lnTo>
                <a:lnTo>
                  <a:pt x="1778692" y="139700"/>
                </a:lnTo>
                <a:lnTo>
                  <a:pt x="1735757" y="165100"/>
                </a:lnTo>
                <a:lnTo>
                  <a:pt x="1650925" y="190500"/>
                </a:lnTo>
                <a:lnTo>
                  <a:pt x="1609042" y="215900"/>
                </a:lnTo>
                <a:lnTo>
                  <a:pt x="1567524" y="228600"/>
                </a:lnTo>
                <a:lnTo>
                  <a:pt x="1526379" y="254000"/>
                </a:lnTo>
                <a:lnTo>
                  <a:pt x="1485613" y="266700"/>
                </a:lnTo>
                <a:lnTo>
                  <a:pt x="1445235" y="292100"/>
                </a:lnTo>
                <a:lnTo>
                  <a:pt x="1405251" y="304800"/>
                </a:lnTo>
                <a:lnTo>
                  <a:pt x="1365669" y="330200"/>
                </a:lnTo>
                <a:lnTo>
                  <a:pt x="1287738" y="381000"/>
                </a:lnTo>
                <a:lnTo>
                  <a:pt x="1249404" y="393700"/>
                </a:lnTo>
                <a:lnTo>
                  <a:pt x="1211501" y="419100"/>
                </a:lnTo>
                <a:lnTo>
                  <a:pt x="1137018" y="469900"/>
                </a:lnTo>
                <a:lnTo>
                  <a:pt x="1064345" y="520700"/>
                </a:lnTo>
                <a:lnTo>
                  <a:pt x="1028705" y="558800"/>
                </a:lnTo>
                <a:lnTo>
                  <a:pt x="993541" y="584200"/>
                </a:lnTo>
                <a:lnTo>
                  <a:pt x="958858" y="609600"/>
                </a:lnTo>
                <a:lnTo>
                  <a:pt x="924665" y="635000"/>
                </a:lnTo>
                <a:lnTo>
                  <a:pt x="890968" y="673100"/>
                </a:lnTo>
                <a:lnTo>
                  <a:pt x="857775" y="698500"/>
                </a:lnTo>
                <a:lnTo>
                  <a:pt x="825093" y="723900"/>
                </a:lnTo>
                <a:lnTo>
                  <a:pt x="792929" y="762000"/>
                </a:lnTo>
                <a:lnTo>
                  <a:pt x="761291" y="787400"/>
                </a:lnTo>
                <a:lnTo>
                  <a:pt x="730187" y="825500"/>
                </a:lnTo>
                <a:lnTo>
                  <a:pt x="699622" y="850900"/>
                </a:lnTo>
                <a:lnTo>
                  <a:pt x="669605" y="889000"/>
                </a:lnTo>
                <a:lnTo>
                  <a:pt x="640143" y="927100"/>
                </a:lnTo>
                <a:lnTo>
                  <a:pt x="611243" y="952500"/>
                </a:lnTo>
                <a:lnTo>
                  <a:pt x="582913" y="990600"/>
                </a:lnTo>
                <a:lnTo>
                  <a:pt x="555159" y="1028700"/>
                </a:lnTo>
                <a:lnTo>
                  <a:pt x="527989" y="1066800"/>
                </a:lnTo>
                <a:lnTo>
                  <a:pt x="501411" y="1092200"/>
                </a:lnTo>
                <a:lnTo>
                  <a:pt x="475431" y="1130300"/>
                </a:lnTo>
                <a:lnTo>
                  <a:pt x="450058" y="1168400"/>
                </a:lnTo>
                <a:lnTo>
                  <a:pt x="425297" y="1206500"/>
                </a:lnTo>
                <a:lnTo>
                  <a:pt x="401158" y="1244600"/>
                </a:lnTo>
                <a:lnTo>
                  <a:pt x="377646" y="1282700"/>
                </a:lnTo>
                <a:lnTo>
                  <a:pt x="354769" y="1320800"/>
                </a:lnTo>
                <a:lnTo>
                  <a:pt x="332535" y="1358900"/>
                </a:lnTo>
                <a:lnTo>
                  <a:pt x="310950" y="1397000"/>
                </a:lnTo>
                <a:lnTo>
                  <a:pt x="290022" y="1447800"/>
                </a:lnTo>
                <a:lnTo>
                  <a:pt x="269759" y="1485900"/>
                </a:lnTo>
                <a:lnTo>
                  <a:pt x="250167" y="1524000"/>
                </a:lnTo>
                <a:lnTo>
                  <a:pt x="231255" y="1562100"/>
                </a:lnTo>
                <a:lnTo>
                  <a:pt x="213028" y="1612900"/>
                </a:lnTo>
                <a:lnTo>
                  <a:pt x="195495" y="1651000"/>
                </a:lnTo>
                <a:lnTo>
                  <a:pt x="178663" y="1689100"/>
                </a:lnTo>
                <a:lnTo>
                  <a:pt x="162539" y="1739900"/>
                </a:lnTo>
                <a:lnTo>
                  <a:pt x="147131" y="1778000"/>
                </a:lnTo>
                <a:lnTo>
                  <a:pt x="132445" y="1816100"/>
                </a:lnTo>
                <a:lnTo>
                  <a:pt x="118489" y="1866900"/>
                </a:lnTo>
                <a:lnTo>
                  <a:pt x="105270" y="1905000"/>
                </a:lnTo>
                <a:lnTo>
                  <a:pt x="92796" y="1955800"/>
                </a:lnTo>
                <a:lnTo>
                  <a:pt x="81074" y="1993900"/>
                </a:lnTo>
                <a:lnTo>
                  <a:pt x="70111" y="2044700"/>
                </a:lnTo>
                <a:lnTo>
                  <a:pt x="59915" y="2082800"/>
                </a:lnTo>
                <a:lnTo>
                  <a:pt x="50492" y="2133600"/>
                </a:lnTo>
                <a:lnTo>
                  <a:pt x="41851" y="2171700"/>
                </a:lnTo>
                <a:lnTo>
                  <a:pt x="33997" y="2222500"/>
                </a:lnTo>
                <a:lnTo>
                  <a:pt x="26940" y="2273300"/>
                </a:lnTo>
                <a:lnTo>
                  <a:pt x="20685" y="2311400"/>
                </a:lnTo>
                <a:lnTo>
                  <a:pt x="15241" y="2362200"/>
                </a:lnTo>
                <a:lnTo>
                  <a:pt x="10614" y="2413000"/>
                </a:lnTo>
                <a:lnTo>
                  <a:pt x="6812" y="2451100"/>
                </a:lnTo>
                <a:lnTo>
                  <a:pt x="3843" y="2501900"/>
                </a:lnTo>
                <a:lnTo>
                  <a:pt x="1712" y="2552700"/>
                </a:lnTo>
                <a:lnTo>
                  <a:pt x="429" y="2603500"/>
                </a:lnTo>
                <a:lnTo>
                  <a:pt x="0" y="2641600"/>
                </a:lnTo>
                <a:lnTo>
                  <a:pt x="429" y="2692400"/>
                </a:lnTo>
                <a:lnTo>
                  <a:pt x="1712" y="2743200"/>
                </a:lnTo>
                <a:lnTo>
                  <a:pt x="3843" y="2794000"/>
                </a:lnTo>
                <a:lnTo>
                  <a:pt x="6812" y="2844800"/>
                </a:lnTo>
                <a:lnTo>
                  <a:pt x="10614" y="2882900"/>
                </a:lnTo>
                <a:lnTo>
                  <a:pt x="15241" y="2933700"/>
                </a:lnTo>
                <a:lnTo>
                  <a:pt x="20685" y="2984500"/>
                </a:lnTo>
                <a:lnTo>
                  <a:pt x="26940" y="3022600"/>
                </a:lnTo>
                <a:lnTo>
                  <a:pt x="33997" y="3073400"/>
                </a:lnTo>
                <a:lnTo>
                  <a:pt x="41851" y="3124200"/>
                </a:lnTo>
                <a:lnTo>
                  <a:pt x="50492" y="3162300"/>
                </a:lnTo>
                <a:lnTo>
                  <a:pt x="59915" y="3213100"/>
                </a:lnTo>
                <a:lnTo>
                  <a:pt x="70111" y="3251200"/>
                </a:lnTo>
                <a:lnTo>
                  <a:pt x="81074" y="3302000"/>
                </a:lnTo>
                <a:lnTo>
                  <a:pt x="92796" y="3340100"/>
                </a:lnTo>
                <a:lnTo>
                  <a:pt x="105270" y="3390900"/>
                </a:lnTo>
                <a:lnTo>
                  <a:pt x="118489" y="3429000"/>
                </a:lnTo>
                <a:lnTo>
                  <a:pt x="132445" y="3479800"/>
                </a:lnTo>
                <a:lnTo>
                  <a:pt x="147131" y="3517900"/>
                </a:lnTo>
                <a:lnTo>
                  <a:pt x="162539" y="3556000"/>
                </a:lnTo>
                <a:lnTo>
                  <a:pt x="178663" y="3606800"/>
                </a:lnTo>
                <a:lnTo>
                  <a:pt x="195495" y="3644900"/>
                </a:lnTo>
                <a:lnTo>
                  <a:pt x="213028" y="3683000"/>
                </a:lnTo>
                <a:lnTo>
                  <a:pt x="231255" y="3733800"/>
                </a:lnTo>
                <a:lnTo>
                  <a:pt x="250167" y="3771900"/>
                </a:lnTo>
                <a:lnTo>
                  <a:pt x="269759" y="3810000"/>
                </a:lnTo>
                <a:lnTo>
                  <a:pt x="290022" y="3848100"/>
                </a:lnTo>
                <a:lnTo>
                  <a:pt x="310950" y="3898900"/>
                </a:lnTo>
                <a:lnTo>
                  <a:pt x="332535" y="3937000"/>
                </a:lnTo>
                <a:lnTo>
                  <a:pt x="354769" y="3975100"/>
                </a:lnTo>
                <a:lnTo>
                  <a:pt x="377646" y="4013200"/>
                </a:lnTo>
                <a:lnTo>
                  <a:pt x="401158" y="4051300"/>
                </a:lnTo>
                <a:lnTo>
                  <a:pt x="425297" y="4089400"/>
                </a:lnTo>
                <a:lnTo>
                  <a:pt x="450058" y="4127500"/>
                </a:lnTo>
                <a:lnTo>
                  <a:pt x="475431" y="4165600"/>
                </a:lnTo>
                <a:lnTo>
                  <a:pt x="501411" y="4203700"/>
                </a:lnTo>
                <a:lnTo>
                  <a:pt x="527989" y="4229100"/>
                </a:lnTo>
                <a:lnTo>
                  <a:pt x="555159" y="4267200"/>
                </a:lnTo>
                <a:lnTo>
                  <a:pt x="582913" y="4305300"/>
                </a:lnTo>
                <a:lnTo>
                  <a:pt x="611243" y="4343400"/>
                </a:lnTo>
                <a:lnTo>
                  <a:pt x="640143" y="4368800"/>
                </a:lnTo>
                <a:lnTo>
                  <a:pt x="669605" y="4406900"/>
                </a:lnTo>
                <a:lnTo>
                  <a:pt x="699622" y="4445000"/>
                </a:lnTo>
                <a:lnTo>
                  <a:pt x="730187" y="4470400"/>
                </a:lnTo>
                <a:lnTo>
                  <a:pt x="761291" y="4508500"/>
                </a:lnTo>
                <a:lnTo>
                  <a:pt x="792929" y="4533900"/>
                </a:lnTo>
                <a:lnTo>
                  <a:pt x="1232705" y="4533900"/>
                </a:lnTo>
                <a:lnTo>
                  <a:pt x="1201336" y="4521200"/>
                </a:lnTo>
                <a:lnTo>
                  <a:pt x="1162657" y="4483100"/>
                </a:lnTo>
                <a:lnTo>
                  <a:pt x="1124635" y="4457700"/>
                </a:lnTo>
                <a:lnTo>
                  <a:pt x="1166439" y="4419600"/>
                </a:lnTo>
                <a:lnTo>
                  <a:pt x="1434948" y="4254500"/>
                </a:lnTo>
                <a:lnTo>
                  <a:pt x="916012" y="4254500"/>
                </a:lnTo>
                <a:lnTo>
                  <a:pt x="883514" y="4216400"/>
                </a:lnTo>
                <a:lnTo>
                  <a:pt x="851740" y="4178300"/>
                </a:lnTo>
                <a:lnTo>
                  <a:pt x="820702" y="4140200"/>
                </a:lnTo>
                <a:lnTo>
                  <a:pt x="790412" y="4102100"/>
                </a:lnTo>
                <a:lnTo>
                  <a:pt x="760881" y="4064000"/>
                </a:lnTo>
                <a:lnTo>
                  <a:pt x="732120" y="4025900"/>
                </a:lnTo>
                <a:lnTo>
                  <a:pt x="704142" y="3987800"/>
                </a:lnTo>
                <a:lnTo>
                  <a:pt x="676958" y="3949700"/>
                </a:lnTo>
                <a:lnTo>
                  <a:pt x="650579" y="3911600"/>
                </a:lnTo>
                <a:lnTo>
                  <a:pt x="625017" y="3873500"/>
                </a:lnTo>
                <a:lnTo>
                  <a:pt x="600282" y="3822700"/>
                </a:lnTo>
                <a:lnTo>
                  <a:pt x="576388" y="3784600"/>
                </a:lnTo>
                <a:lnTo>
                  <a:pt x="553345" y="3746500"/>
                </a:lnTo>
                <a:lnTo>
                  <a:pt x="531165" y="3695700"/>
                </a:lnTo>
                <a:lnTo>
                  <a:pt x="509859" y="3657600"/>
                </a:lnTo>
                <a:lnTo>
                  <a:pt x="489439" y="3606800"/>
                </a:lnTo>
                <a:lnTo>
                  <a:pt x="469916" y="3568700"/>
                </a:lnTo>
                <a:lnTo>
                  <a:pt x="451302" y="3517900"/>
                </a:lnTo>
                <a:lnTo>
                  <a:pt x="433608" y="3479800"/>
                </a:lnTo>
                <a:lnTo>
                  <a:pt x="416846" y="3429000"/>
                </a:lnTo>
                <a:lnTo>
                  <a:pt x="401027" y="3378200"/>
                </a:lnTo>
                <a:lnTo>
                  <a:pt x="386164" y="3340100"/>
                </a:lnTo>
                <a:lnTo>
                  <a:pt x="372266" y="3289300"/>
                </a:lnTo>
                <a:lnTo>
                  <a:pt x="359347" y="3238500"/>
                </a:lnTo>
                <a:lnTo>
                  <a:pt x="347417" y="3187700"/>
                </a:lnTo>
                <a:lnTo>
                  <a:pt x="336488" y="3136900"/>
                </a:lnTo>
                <a:lnTo>
                  <a:pt x="326571" y="3086100"/>
                </a:lnTo>
                <a:lnTo>
                  <a:pt x="317678" y="3048000"/>
                </a:lnTo>
                <a:lnTo>
                  <a:pt x="309821" y="2997200"/>
                </a:lnTo>
                <a:lnTo>
                  <a:pt x="303010" y="2946400"/>
                </a:lnTo>
                <a:lnTo>
                  <a:pt x="297258" y="2895600"/>
                </a:lnTo>
                <a:lnTo>
                  <a:pt x="292576" y="2844800"/>
                </a:lnTo>
                <a:lnTo>
                  <a:pt x="288975" y="2794000"/>
                </a:lnTo>
                <a:lnTo>
                  <a:pt x="4097655" y="2794000"/>
                </a:lnTo>
                <a:lnTo>
                  <a:pt x="4097655" y="2501900"/>
                </a:lnTo>
                <a:lnTo>
                  <a:pt x="288975" y="2501900"/>
                </a:lnTo>
                <a:lnTo>
                  <a:pt x="292623" y="2451100"/>
                </a:lnTo>
                <a:lnTo>
                  <a:pt x="297376" y="2400300"/>
                </a:lnTo>
                <a:lnTo>
                  <a:pt x="303222" y="2349500"/>
                </a:lnTo>
                <a:lnTo>
                  <a:pt x="310151" y="2298700"/>
                </a:lnTo>
                <a:lnTo>
                  <a:pt x="318149" y="2247900"/>
                </a:lnTo>
                <a:lnTo>
                  <a:pt x="327205" y="2197100"/>
                </a:lnTo>
                <a:lnTo>
                  <a:pt x="337307" y="2146300"/>
                </a:lnTo>
                <a:lnTo>
                  <a:pt x="348443" y="2095500"/>
                </a:lnTo>
                <a:lnTo>
                  <a:pt x="360602" y="2057400"/>
                </a:lnTo>
                <a:lnTo>
                  <a:pt x="373771" y="2006600"/>
                </a:lnTo>
                <a:lnTo>
                  <a:pt x="387939" y="1955800"/>
                </a:lnTo>
                <a:lnTo>
                  <a:pt x="403093" y="1905000"/>
                </a:lnTo>
                <a:lnTo>
                  <a:pt x="419222" y="1866900"/>
                </a:lnTo>
                <a:lnTo>
                  <a:pt x="436314" y="1816100"/>
                </a:lnTo>
                <a:lnTo>
                  <a:pt x="454357" y="1765300"/>
                </a:lnTo>
                <a:lnTo>
                  <a:pt x="473340" y="1727200"/>
                </a:lnTo>
                <a:lnTo>
                  <a:pt x="493249" y="1676400"/>
                </a:lnTo>
                <a:lnTo>
                  <a:pt x="514074" y="1638300"/>
                </a:lnTo>
                <a:lnTo>
                  <a:pt x="535803" y="1587500"/>
                </a:lnTo>
                <a:lnTo>
                  <a:pt x="558423" y="1549400"/>
                </a:lnTo>
                <a:lnTo>
                  <a:pt x="581923" y="1498600"/>
                </a:lnTo>
                <a:lnTo>
                  <a:pt x="606291" y="1460500"/>
                </a:lnTo>
                <a:lnTo>
                  <a:pt x="631516" y="1409700"/>
                </a:lnTo>
                <a:lnTo>
                  <a:pt x="657584" y="1371600"/>
                </a:lnTo>
                <a:lnTo>
                  <a:pt x="684484" y="1333500"/>
                </a:lnTo>
                <a:lnTo>
                  <a:pt x="712205" y="1295400"/>
                </a:lnTo>
                <a:lnTo>
                  <a:pt x="740735" y="1257300"/>
                </a:lnTo>
                <a:lnTo>
                  <a:pt x="770061" y="1219200"/>
                </a:lnTo>
                <a:lnTo>
                  <a:pt x="800172" y="1181100"/>
                </a:lnTo>
                <a:lnTo>
                  <a:pt x="831056" y="1143000"/>
                </a:lnTo>
                <a:lnTo>
                  <a:pt x="862701" y="1104900"/>
                </a:lnTo>
                <a:lnTo>
                  <a:pt x="895096" y="1066800"/>
                </a:lnTo>
                <a:lnTo>
                  <a:pt x="1396440" y="1066800"/>
                </a:lnTo>
                <a:lnTo>
                  <a:pt x="1349051" y="1041400"/>
                </a:lnTo>
                <a:lnTo>
                  <a:pt x="1304437" y="1016000"/>
                </a:lnTo>
                <a:lnTo>
                  <a:pt x="1262656" y="977900"/>
                </a:lnTo>
                <a:lnTo>
                  <a:pt x="1223765" y="952500"/>
                </a:lnTo>
                <a:lnTo>
                  <a:pt x="1187822" y="927100"/>
                </a:lnTo>
                <a:lnTo>
                  <a:pt x="1154885" y="901700"/>
                </a:lnTo>
                <a:lnTo>
                  <a:pt x="1125011" y="889000"/>
                </a:lnTo>
                <a:lnTo>
                  <a:pt x="1098257" y="863600"/>
                </a:lnTo>
                <a:lnTo>
                  <a:pt x="1135563" y="838200"/>
                </a:lnTo>
                <a:lnTo>
                  <a:pt x="1173529" y="800100"/>
                </a:lnTo>
                <a:lnTo>
                  <a:pt x="1212141" y="774700"/>
                </a:lnTo>
                <a:lnTo>
                  <a:pt x="1251388" y="736600"/>
                </a:lnTo>
                <a:lnTo>
                  <a:pt x="1331738" y="685800"/>
                </a:lnTo>
                <a:lnTo>
                  <a:pt x="1414484" y="635000"/>
                </a:lnTo>
                <a:lnTo>
                  <a:pt x="1499530" y="584200"/>
                </a:lnTo>
                <a:lnTo>
                  <a:pt x="1586778" y="533400"/>
                </a:lnTo>
                <a:lnTo>
                  <a:pt x="1631198" y="508000"/>
                </a:lnTo>
                <a:lnTo>
                  <a:pt x="1676133" y="495300"/>
                </a:lnTo>
                <a:lnTo>
                  <a:pt x="1721571" y="469900"/>
                </a:lnTo>
                <a:lnTo>
                  <a:pt x="1767500" y="457200"/>
                </a:lnTo>
                <a:lnTo>
                  <a:pt x="1813907" y="431800"/>
                </a:lnTo>
                <a:lnTo>
                  <a:pt x="1908108" y="406400"/>
                </a:lnTo>
                <a:lnTo>
                  <a:pt x="1955879" y="381000"/>
                </a:lnTo>
                <a:lnTo>
                  <a:pt x="2052701" y="355600"/>
                </a:lnTo>
                <a:lnTo>
                  <a:pt x="2419299" y="355600"/>
                </a:lnTo>
                <a:lnTo>
                  <a:pt x="2443152" y="330200"/>
                </a:lnTo>
                <a:lnTo>
                  <a:pt x="2479611" y="292100"/>
                </a:lnTo>
                <a:lnTo>
                  <a:pt x="3854708" y="292100"/>
                </a:lnTo>
                <a:lnTo>
                  <a:pt x="3814330" y="266700"/>
                </a:lnTo>
                <a:lnTo>
                  <a:pt x="3773564" y="254000"/>
                </a:lnTo>
                <a:lnTo>
                  <a:pt x="3732419" y="228600"/>
                </a:lnTo>
                <a:lnTo>
                  <a:pt x="3690901" y="215900"/>
                </a:lnTo>
                <a:lnTo>
                  <a:pt x="3649018" y="190500"/>
                </a:lnTo>
                <a:lnTo>
                  <a:pt x="3564186" y="165100"/>
                </a:lnTo>
                <a:lnTo>
                  <a:pt x="3521251" y="139700"/>
                </a:lnTo>
                <a:lnTo>
                  <a:pt x="3256842" y="63500"/>
                </a:lnTo>
                <a:close/>
              </a:path>
              <a:path w="4097654" h="4533900" extrusionOk="0">
                <a:moveTo>
                  <a:pt x="1891752" y="4178300"/>
                </a:moveTo>
                <a:lnTo>
                  <a:pt x="1577047" y="4178300"/>
                </a:lnTo>
                <a:lnTo>
                  <a:pt x="1603147" y="4229100"/>
                </a:lnTo>
                <a:lnTo>
                  <a:pt x="1629568" y="4279900"/>
                </a:lnTo>
                <a:lnTo>
                  <a:pt x="1656247" y="4330700"/>
                </a:lnTo>
                <a:lnTo>
                  <a:pt x="1710132" y="4432300"/>
                </a:lnTo>
                <a:lnTo>
                  <a:pt x="1737213" y="4470400"/>
                </a:lnTo>
                <a:lnTo>
                  <a:pt x="1764303" y="4521200"/>
                </a:lnTo>
                <a:lnTo>
                  <a:pt x="1775674" y="4533900"/>
                </a:lnTo>
                <a:lnTo>
                  <a:pt x="2108587" y="4533900"/>
                </a:lnTo>
                <a:lnTo>
                  <a:pt x="2097825" y="4521200"/>
                </a:lnTo>
                <a:lnTo>
                  <a:pt x="2060062" y="4470400"/>
                </a:lnTo>
                <a:lnTo>
                  <a:pt x="1945070" y="4279900"/>
                </a:lnTo>
                <a:lnTo>
                  <a:pt x="1906867" y="4203700"/>
                </a:lnTo>
                <a:lnTo>
                  <a:pt x="1891752" y="4178300"/>
                </a:lnTo>
                <a:close/>
              </a:path>
              <a:path w="4097654" h="4533900" extrusionOk="0">
                <a:moveTo>
                  <a:pt x="2792260" y="3911600"/>
                </a:moveTo>
                <a:lnTo>
                  <a:pt x="2507691" y="3911600"/>
                </a:lnTo>
                <a:lnTo>
                  <a:pt x="2507691" y="4533900"/>
                </a:lnTo>
                <a:lnTo>
                  <a:pt x="2792260" y="4533900"/>
                </a:lnTo>
                <a:lnTo>
                  <a:pt x="2792260" y="3911600"/>
                </a:lnTo>
                <a:close/>
              </a:path>
              <a:path w="4097654" h="4533900" extrusionOk="0">
                <a:moveTo>
                  <a:pt x="3906273" y="3911600"/>
                </a:moveTo>
                <a:lnTo>
                  <a:pt x="2846771" y="3911600"/>
                </a:lnTo>
                <a:lnTo>
                  <a:pt x="2900531" y="3924300"/>
                </a:lnTo>
                <a:lnTo>
                  <a:pt x="2953526" y="3924300"/>
                </a:lnTo>
                <a:lnTo>
                  <a:pt x="3005738" y="3937000"/>
                </a:lnTo>
                <a:lnTo>
                  <a:pt x="3057153" y="3937000"/>
                </a:lnTo>
                <a:lnTo>
                  <a:pt x="3107756" y="3949700"/>
                </a:lnTo>
                <a:lnTo>
                  <a:pt x="3301736" y="4000500"/>
                </a:lnTo>
                <a:lnTo>
                  <a:pt x="3437936" y="4038600"/>
                </a:lnTo>
                <a:lnTo>
                  <a:pt x="3481486" y="4064000"/>
                </a:lnTo>
                <a:lnTo>
                  <a:pt x="3524084" y="4076700"/>
                </a:lnTo>
                <a:lnTo>
                  <a:pt x="3502107" y="4114800"/>
                </a:lnTo>
                <a:lnTo>
                  <a:pt x="3479465" y="4165600"/>
                </a:lnTo>
                <a:lnTo>
                  <a:pt x="3456157" y="4203700"/>
                </a:lnTo>
                <a:lnTo>
                  <a:pt x="3432183" y="4241800"/>
                </a:lnTo>
                <a:lnTo>
                  <a:pt x="3407544" y="4292600"/>
                </a:lnTo>
                <a:lnTo>
                  <a:pt x="3382240" y="4330700"/>
                </a:lnTo>
                <a:lnTo>
                  <a:pt x="3356271" y="4368800"/>
                </a:lnTo>
                <a:lnTo>
                  <a:pt x="3329636" y="4419600"/>
                </a:lnTo>
                <a:lnTo>
                  <a:pt x="3302337" y="4457700"/>
                </a:lnTo>
                <a:lnTo>
                  <a:pt x="3274372" y="4495800"/>
                </a:lnTo>
                <a:lnTo>
                  <a:pt x="3246954" y="4533900"/>
                </a:lnTo>
                <a:lnTo>
                  <a:pt x="3592725" y="4533900"/>
                </a:lnTo>
                <a:lnTo>
                  <a:pt x="3618708" y="4483100"/>
                </a:lnTo>
                <a:lnTo>
                  <a:pt x="3643980" y="4445000"/>
                </a:lnTo>
                <a:lnTo>
                  <a:pt x="3668550" y="4406900"/>
                </a:lnTo>
                <a:lnTo>
                  <a:pt x="3692423" y="4356100"/>
                </a:lnTo>
                <a:lnTo>
                  <a:pt x="3715604" y="4318000"/>
                </a:lnTo>
                <a:lnTo>
                  <a:pt x="3738102" y="4279900"/>
                </a:lnTo>
                <a:lnTo>
                  <a:pt x="3759921" y="4229100"/>
                </a:lnTo>
                <a:lnTo>
                  <a:pt x="3781069" y="4191000"/>
                </a:lnTo>
                <a:lnTo>
                  <a:pt x="4097655" y="4191000"/>
                </a:lnTo>
                <a:lnTo>
                  <a:pt x="4097655" y="4051300"/>
                </a:lnTo>
                <a:lnTo>
                  <a:pt x="4065445" y="4038600"/>
                </a:lnTo>
                <a:lnTo>
                  <a:pt x="4011665" y="4000500"/>
                </a:lnTo>
                <a:lnTo>
                  <a:pt x="3955066" y="3975100"/>
                </a:lnTo>
                <a:lnTo>
                  <a:pt x="3895712" y="3937000"/>
                </a:lnTo>
                <a:lnTo>
                  <a:pt x="3906273" y="3911600"/>
                </a:lnTo>
                <a:close/>
              </a:path>
              <a:path w="4097654" h="4533900" extrusionOk="0">
                <a:moveTo>
                  <a:pt x="4097655" y="4521200"/>
                </a:moveTo>
                <a:lnTo>
                  <a:pt x="4067261" y="4533900"/>
                </a:lnTo>
                <a:lnTo>
                  <a:pt x="4097655" y="4533900"/>
                </a:lnTo>
                <a:lnTo>
                  <a:pt x="4097655" y="4521200"/>
                </a:lnTo>
                <a:close/>
              </a:path>
              <a:path w="4097654" h="4533900" extrusionOk="0">
                <a:moveTo>
                  <a:pt x="4097655" y="4191000"/>
                </a:moveTo>
                <a:lnTo>
                  <a:pt x="3781069" y="4191000"/>
                </a:lnTo>
                <a:lnTo>
                  <a:pt x="3838077" y="4229100"/>
                </a:lnTo>
                <a:lnTo>
                  <a:pt x="3892097" y="4254500"/>
                </a:lnTo>
                <a:lnTo>
                  <a:pt x="3943060" y="4279900"/>
                </a:lnTo>
                <a:lnTo>
                  <a:pt x="3990897" y="4318000"/>
                </a:lnTo>
                <a:lnTo>
                  <a:pt x="4035539" y="4343400"/>
                </a:lnTo>
                <a:lnTo>
                  <a:pt x="4097655" y="4381500"/>
                </a:lnTo>
                <a:lnTo>
                  <a:pt x="4097655" y="4191000"/>
                </a:lnTo>
                <a:close/>
              </a:path>
              <a:path w="4097654" h="4533900" extrusionOk="0">
                <a:moveTo>
                  <a:pt x="1490814" y="2794000"/>
                </a:moveTo>
                <a:lnTo>
                  <a:pt x="1212773" y="2794000"/>
                </a:lnTo>
                <a:lnTo>
                  <a:pt x="1215970" y="2844800"/>
                </a:lnTo>
                <a:lnTo>
                  <a:pt x="1220028" y="2895600"/>
                </a:lnTo>
                <a:lnTo>
                  <a:pt x="1224925" y="2946400"/>
                </a:lnTo>
                <a:lnTo>
                  <a:pt x="1230637" y="3009900"/>
                </a:lnTo>
                <a:lnTo>
                  <a:pt x="1237140" y="3060700"/>
                </a:lnTo>
                <a:lnTo>
                  <a:pt x="1244412" y="3111500"/>
                </a:lnTo>
                <a:lnTo>
                  <a:pt x="1252429" y="3162300"/>
                </a:lnTo>
                <a:lnTo>
                  <a:pt x="1261167" y="3213100"/>
                </a:lnTo>
                <a:lnTo>
                  <a:pt x="1270604" y="3263900"/>
                </a:lnTo>
                <a:lnTo>
                  <a:pt x="1280716" y="3314700"/>
                </a:lnTo>
                <a:lnTo>
                  <a:pt x="1291479" y="3365500"/>
                </a:lnTo>
                <a:lnTo>
                  <a:pt x="1302871" y="3403600"/>
                </a:lnTo>
                <a:lnTo>
                  <a:pt x="1314868" y="3454400"/>
                </a:lnTo>
                <a:lnTo>
                  <a:pt x="1327446" y="3505200"/>
                </a:lnTo>
                <a:lnTo>
                  <a:pt x="1340583" y="3556000"/>
                </a:lnTo>
                <a:lnTo>
                  <a:pt x="1354255" y="3594100"/>
                </a:lnTo>
                <a:lnTo>
                  <a:pt x="1368438" y="3644900"/>
                </a:lnTo>
                <a:lnTo>
                  <a:pt x="1383110" y="3695700"/>
                </a:lnTo>
                <a:lnTo>
                  <a:pt x="1398246" y="3733800"/>
                </a:lnTo>
                <a:lnTo>
                  <a:pt x="1413825" y="3784600"/>
                </a:lnTo>
                <a:lnTo>
                  <a:pt x="1429821" y="3822700"/>
                </a:lnTo>
                <a:lnTo>
                  <a:pt x="1446213" y="3873500"/>
                </a:lnTo>
                <a:lnTo>
                  <a:pt x="1462976" y="3911600"/>
                </a:lnTo>
                <a:lnTo>
                  <a:pt x="1421618" y="3937000"/>
                </a:lnTo>
                <a:lnTo>
                  <a:pt x="1380128" y="3949700"/>
                </a:lnTo>
                <a:lnTo>
                  <a:pt x="1086302" y="4127500"/>
                </a:lnTo>
                <a:lnTo>
                  <a:pt x="1043879" y="4165600"/>
                </a:lnTo>
                <a:lnTo>
                  <a:pt x="1001355" y="4191000"/>
                </a:lnTo>
                <a:lnTo>
                  <a:pt x="958731" y="4229100"/>
                </a:lnTo>
                <a:lnTo>
                  <a:pt x="916012" y="4254500"/>
                </a:lnTo>
                <a:lnTo>
                  <a:pt x="1434948" y="4254500"/>
                </a:lnTo>
                <a:lnTo>
                  <a:pt x="1536645" y="4191000"/>
                </a:lnTo>
                <a:lnTo>
                  <a:pt x="1577047" y="4178300"/>
                </a:lnTo>
                <a:lnTo>
                  <a:pt x="1891752" y="4178300"/>
                </a:lnTo>
                <a:lnTo>
                  <a:pt x="1869078" y="4140200"/>
                </a:lnTo>
                <a:lnTo>
                  <a:pt x="1831911" y="4064000"/>
                </a:lnTo>
                <a:lnTo>
                  <a:pt x="1882373" y="4038600"/>
                </a:lnTo>
                <a:lnTo>
                  <a:pt x="2031881" y="4000500"/>
                </a:lnTo>
                <a:lnTo>
                  <a:pt x="2081067" y="3975100"/>
                </a:lnTo>
                <a:lnTo>
                  <a:pt x="2129916" y="3962400"/>
                </a:lnTo>
                <a:lnTo>
                  <a:pt x="2178421" y="3962400"/>
                </a:lnTo>
                <a:lnTo>
                  <a:pt x="2274367" y="3937000"/>
                </a:lnTo>
                <a:lnTo>
                  <a:pt x="2321794" y="3937000"/>
                </a:lnTo>
                <a:lnTo>
                  <a:pt x="2368847" y="3924300"/>
                </a:lnTo>
                <a:lnTo>
                  <a:pt x="2415519" y="3924300"/>
                </a:lnTo>
                <a:lnTo>
                  <a:pt x="2461803" y="3911600"/>
                </a:lnTo>
                <a:lnTo>
                  <a:pt x="3906273" y="3911600"/>
                </a:lnTo>
                <a:lnTo>
                  <a:pt x="3916834" y="3886200"/>
                </a:lnTo>
                <a:lnTo>
                  <a:pt x="3936948" y="3835400"/>
                </a:lnTo>
                <a:lnTo>
                  <a:pt x="3941728" y="3822700"/>
                </a:lnTo>
                <a:lnTo>
                  <a:pt x="3639121" y="3822700"/>
                </a:lnTo>
                <a:lnTo>
                  <a:pt x="3551615" y="3797300"/>
                </a:lnTo>
                <a:lnTo>
                  <a:pt x="1717535" y="3797300"/>
                </a:lnTo>
                <a:lnTo>
                  <a:pt x="1700917" y="3759200"/>
                </a:lnTo>
                <a:lnTo>
                  <a:pt x="1684709" y="3721100"/>
                </a:lnTo>
                <a:lnTo>
                  <a:pt x="1668946" y="3670300"/>
                </a:lnTo>
                <a:lnTo>
                  <a:pt x="1653667" y="3632200"/>
                </a:lnTo>
                <a:lnTo>
                  <a:pt x="1638909" y="3581400"/>
                </a:lnTo>
                <a:lnTo>
                  <a:pt x="1623483" y="3530600"/>
                </a:lnTo>
                <a:lnTo>
                  <a:pt x="1608882" y="3479800"/>
                </a:lnTo>
                <a:lnTo>
                  <a:pt x="1595104" y="3429000"/>
                </a:lnTo>
                <a:lnTo>
                  <a:pt x="1582149" y="3378200"/>
                </a:lnTo>
                <a:lnTo>
                  <a:pt x="1570017" y="3327400"/>
                </a:lnTo>
                <a:lnTo>
                  <a:pt x="1558709" y="3289300"/>
                </a:lnTo>
                <a:lnTo>
                  <a:pt x="1548222" y="3238500"/>
                </a:lnTo>
                <a:lnTo>
                  <a:pt x="1538558" y="3187700"/>
                </a:lnTo>
                <a:lnTo>
                  <a:pt x="1529716" y="3136900"/>
                </a:lnTo>
                <a:lnTo>
                  <a:pt x="1521696" y="3086100"/>
                </a:lnTo>
                <a:lnTo>
                  <a:pt x="1514497" y="3035300"/>
                </a:lnTo>
                <a:lnTo>
                  <a:pt x="1508120" y="2984500"/>
                </a:lnTo>
                <a:lnTo>
                  <a:pt x="1502563" y="2933700"/>
                </a:lnTo>
                <a:lnTo>
                  <a:pt x="1497826" y="2882900"/>
                </a:lnTo>
                <a:lnTo>
                  <a:pt x="1493910" y="2844800"/>
                </a:lnTo>
                <a:lnTo>
                  <a:pt x="1490814" y="2794000"/>
                </a:lnTo>
                <a:close/>
              </a:path>
              <a:path w="4097654" h="4533900" extrusionOk="0">
                <a:moveTo>
                  <a:pt x="4097655" y="2794000"/>
                </a:moveTo>
                <a:lnTo>
                  <a:pt x="3872522" y="2794000"/>
                </a:lnTo>
                <a:lnTo>
                  <a:pt x="3869963" y="2844800"/>
                </a:lnTo>
                <a:lnTo>
                  <a:pt x="3866548" y="2895600"/>
                </a:lnTo>
                <a:lnTo>
                  <a:pt x="3862277" y="2933700"/>
                </a:lnTo>
                <a:lnTo>
                  <a:pt x="3857149" y="2984500"/>
                </a:lnTo>
                <a:lnTo>
                  <a:pt x="3851165" y="3035300"/>
                </a:lnTo>
                <a:lnTo>
                  <a:pt x="3844324" y="3086100"/>
                </a:lnTo>
                <a:lnTo>
                  <a:pt x="3836629" y="3136900"/>
                </a:lnTo>
                <a:lnTo>
                  <a:pt x="3828077" y="3187700"/>
                </a:lnTo>
                <a:lnTo>
                  <a:pt x="3818670" y="3238500"/>
                </a:lnTo>
                <a:lnTo>
                  <a:pt x="3808408" y="3289300"/>
                </a:lnTo>
                <a:lnTo>
                  <a:pt x="3797290" y="3340100"/>
                </a:lnTo>
                <a:lnTo>
                  <a:pt x="3785318" y="3390900"/>
                </a:lnTo>
                <a:lnTo>
                  <a:pt x="3772490" y="3429000"/>
                </a:lnTo>
                <a:lnTo>
                  <a:pt x="3758809" y="3479800"/>
                </a:lnTo>
                <a:lnTo>
                  <a:pt x="3744272" y="3530600"/>
                </a:lnTo>
                <a:lnTo>
                  <a:pt x="3728882" y="3581400"/>
                </a:lnTo>
                <a:lnTo>
                  <a:pt x="3712637" y="3632200"/>
                </a:lnTo>
                <a:lnTo>
                  <a:pt x="3695539" y="3683000"/>
                </a:lnTo>
                <a:lnTo>
                  <a:pt x="3677586" y="3733800"/>
                </a:lnTo>
                <a:lnTo>
                  <a:pt x="3658780" y="3771900"/>
                </a:lnTo>
                <a:lnTo>
                  <a:pt x="3639121" y="3822700"/>
                </a:lnTo>
                <a:lnTo>
                  <a:pt x="3941728" y="3822700"/>
                </a:lnTo>
                <a:lnTo>
                  <a:pt x="3956068" y="3784600"/>
                </a:lnTo>
                <a:lnTo>
                  <a:pt x="3974208" y="3733800"/>
                </a:lnTo>
                <a:lnTo>
                  <a:pt x="3991380" y="3683000"/>
                </a:lnTo>
                <a:lnTo>
                  <a:pt x="4007600" y="3632200"/>
                </a:lnTo>
                <a:lnTo>
                  <a:pt x="4022880" y="3581400"/>
                </a:lnTo>
                <a:lnTo>
                  <a:pt x="4037234" y="3530600"/>
                </a:lnTo>
                <a:lnTo>
                  <a:pt x="4050676" y="3479800"/>
                </a:lnTo>
                <a:lnTo>
                  <a:pt x="4063220" y="3429000"/>
                </a:lnTo>
                <a:lnTo>
                  <a:pt x="4074879" y="3378200"/>
                </a:lnTo>
                <a:lnTo>
                  <a:pt x="4085667" y="3327400"/>
                </a:lnTo>
                <a:lnTo>
                  <a:pt x="4095598" y="3276600"/>
                </a:lnTo>
                <a:lnTo>
                  <a:pt x="4097655" y="3263900"/>
                </a:lnTo>
                <a:lnTo>
                  <a:pt x="4097655" y="2794000"/>
                </a:lnTo>
                <a:close/>
              </a:path>
              <a:path w="4097654" h="4533900" extrusionOk="0">
                <a:moveTo>
                  <a:pt x="3064178" y="3657600"/>
                </a:moveTo>
                <a:lnTo>
                  <a:pt x="2220861" y="3657600"/>
                </a:lnTo>
                <a:lnTo>
                  <a:pt x="1820469" y="3759200"/>
                </a:lnTo>
                <a:lnTo>
                  <a:pt x="1769134" y="3784600"/>
                </a:lnTo>
                <a:lnTo>
                  <a:pt x="1717535" y="3797300"/>
                </a:lnTo>
                <a:lnTo>
                  <a:pt x="3551615" y="3797300"/>
                </a:lnTo>
                <a:lnTo>
                  <a:pt x="3506551" y="3771900"/>
                </a:lnTo>
                <a:lnTo>
                  <a:pt x="3317884" y="3721100"/>
                </a:lnTo>
                <a:lnTo>
                  <a:pt x="3064178" y="3657600"/>
                </a:lnTo>
                <a:close/>
              </a:path>
              <a:path w="4097654" h="4533900" extrusionOk="0">
                <a:moveTo>
                  <a:pt x="2957498" y="3644900"/>
                </a:moveTo>
                <a:lnTo>
                  <a:pt x="2317846" y="3644900"/>
                </a:lnTo>
                <a:lnTo>
                  <a:pt x="2269519" y="3657600"/>
                </a:lnTo>
                <a:lnTo>
                  <a:pt x="3011195" y="3657600"/>
                </a:lnTo>
                <a:lnTo>
                  <a:pt x="2957498" y="3644900"/>
                </a:lnTo>
                <a:close/>
              </a:path>
              <a:path w="4097654" h="4533900" extrusionOk="0">
                <a:moveTo>
                  <a:pt x="2848016" y="3632200"/>
                </a:moveTo>
                <a:lnTo>
                  <a:pt x="2413474" y="3632200"/>
                </a:lnTo>
                <a:lnTo>
                  <a:pt x="2365833" y="3644900"/>
                </a:lnTo>
                <a:lnTo>
                  <a:pt x="2903100" y="3644900"/>
                </a:lnTo>
                <a:lnTo>
                  <a:pt x="2848016" y="3632200"/>
                </a:lnTo>
                <a:close/>
              </a:path>
              <a:path w="4097654" h="4533900" extrusionOk="0">
                <a:moveTo>
                  <a:pt x="2792260" y="2794000"/>
                </a:moveTo>
                <a:lnTo>
                  <a:pt x="2507691" y="2794000"/>
                </a:lnTo>
                <a:lnTo>
                  <a:pt x="2507691" y="3632200"/>
                </a:lnTo>
                <a:lnTo>
                  <a:pt x="2792260" y="3632200"/>
                </a:lnTo>
                <a:lnTo>
                  <a:pt x="2792260" y="2794000"/>
                </a:lnTo>
                <a:close/>
              </a:path>
              <a:path w="4097654" h="4533900" extrusionOk="0">
                <a:moveTo>
                  <a:pt x="1396440" y="1066800"/>
                </a:moveTo>
                <a:lnTo>
                  <a:pt x="895096" y="1066800"/>
                </a:lnTo>
                <a:lnTo>
                  <a:pt x="920236" y="1079500"/>
                </a:lnTo>
                <a:lnTo>
                  <a:pt x="948424" y="1104900"/>
                </a:lnTo>
                <a:lnTo>
                  <a:pt x="979606" y="1130300"/>
                </a:lnTo>
                <a:lnTo>
                  <a:pt x="1013726" y="1155700"/>
                </a:lnTo>
                <a:lnTo>
                  <a:pt x="1050731" y="1181100"/>
                </a:lnTo>
                <a:lnTo>
                  <a:pt x="1090566" y="1206500"/>
                </a:lnTo>
                <a:lnTo>
                  <a:pt x="1133176" y="1231900"/>
                </a:lnTo>
                <a:lnTo>
                  <a:pt x="1178508" y="1257300"/>
                </a:lnTo>
                <a:lnTo>
                  <a:pt x="1226506" y="1295400"/>
                </a:lnTo>
                <a:lnTo>
                  <a:pt x="1277117" y="1320800"/>
                </a:lnTo>
                <a:lnTo>
                  <a:pt x="1330285" y="1346200"/>
                </a:lnTo>
                <a:lnTo>
                  <a:pt x="1385957" y="1384300"/>
                </a:lnTo>
                <a:lnTo>
                  <a:pt x="1444078" y="1409700"/>
                </a:lnTo>
                <a:lnTo>
                  <a:pt x="1424034" y="1460500"/>
                </a:lnTo>
                <a:lnTo>
                  <a:pt x="1404980" y="1511300"/>
                </a:lnTo>
                <a:lnTo>
                  <a:pt x="1386903" y="1562100"/>
                </a:lnTo>
                <a:lnTo>
                  <a:pt x="1369789" y="1612900"/>
                </a:lnTo>
                <a:lnTo>
                  <a:pt x="1353625" y="1663700"/>
                </a:lnTo>
                <a:lnTo>
                  <a:pt x="1338397" y="1714500"/>
                </a:lnTo>
                <a:lnTo>
                  <a:pt x="1324091" y="1765300"/>
                </a:lnTo>
                <a:lnTo>
                  <a:pt x="1310694" y="1816100"/>
                </a:lnTo>
                <a:lnTo>
                  <a:pt x="1298192" y="1866900"/>
                </a:lnTo>
                <a:lnTo>
                  <a:pt x="1286572" y="1917700"/>
                </a:lnTo>
                <a:lnTo>
                  <a:pt x="1275819" y="1968500"/>
                </a:lnTo>
                <a:lnTo>
                  <a:pt x="1265921" y="2019300"/>
                </a:lnTo>
                <a:lnTo>
                  <a:pt x="1256863" y="2070100"/>
                </a:lnTo>
                <a:lnTo>
                  <a:pt x="1248631" y="2120900"/>
                </a:lnTo>
                <a:lnTo>
                  <a:pt x="1241213" y="2171700"/>
                </a:lnTo>
                <a:lnTo>
                  <a:pt x="1234594" y="2222500"/>
                </a:lnTo>
                <a:lnTo>
                  <a:pt x="1228761" y="2260600"/>
                </a:lnTo>
                <a:lnTo>
                  <a:pt x="1223701" y="2311400"/>
                </a:lnTo>
                <a:lnTo>
                  <a:pt x="1219398" y="2362200"/>
                </a:lnTo>
                <a:lnTo>
                  <a:pt x="1215841" y="2413000"/>
                </a:lnTo>
                <a:lnTo>
                  <a:pt x="1210906" y="2501900"/>
                </a:lnTo>
                <a:lnTo>
                  <a:pt x="1489151" y="2501900"/>
                </a:lnTo>
                <a:lnTo>
                  <a:pt x="1491705" y="2451100"/>
                </a:lnTo>
                <a:lnTo>
                  <a:pt x="1495113" y="2400300"/>
                </a:lnTo>
                <a:lnTo>
                  <a:pt x="1499373" y="2362200"/>
                </a:lnTo>
                <a:lnTo>
                  <a:pt x="1504487" y="2311400"/>
                </a:lnTo>
                <a:lnTo>
                  <a:pt x="1510453" y="2260600"/>
                </a:lnTo>
                <a:lnTo>
                  <a:pt x="1517272" y="2209800"/>
                </a:lnTo>
                <a:lnTo>
                  <a:pt x="1524943" y="2159000"/>
                </a:lnTo>
                <a:lnTo>
                  <a:pt x="1533466" y="2108200"/>
                </a:lnTo>
                <a:lnTo>
                  <a:pt x="1542842" y="2057400"/>
                </a:lnTo>
                <a:lnTo>
                  <a:pt x="1553070" y="2006600"/>
                </a:lnTo>
                <a:lnTo>
                  <a:pt x="1564149" y="1955800"/>
                </a:lnTo>
                <a:lnTo>
                  <a:pt x="1576081" y="1917700"/>
                </a:lnTo>
                <a:lnTo>
                  <a:pt x="1588864" y="1866900"/>
                </a:lnTo>
                <a:lnTo>
                  <a:pt x="1602499" y="1816100"/>
                </a:lnTo>
                <a:lnTo>
                  <a:pt x="1616985" y="1765300"/>
                </a:lnTo>
                <a:lnTo>
                  <a:pt x="1632322" y="1714500"/>
                </a:lnTo>
                <a:lnTo>
                  <a:pt x="1648510" y="1663700"/>
                </a:lnTo>
                <a:lnTo>
                  <a:pt x="1665549" y="1612900"/>
                </a:lnTo>
                <a:lnTo>
                  <a:pt x="1683440" y="1574800"/>
                </a:lnTo>
                <a:lnTo>
                  <a:pt x="1702181" y="1524000"/>
                </a:lnTo>
                <a:lnTo>
                  <a:pt x="3594748" y="1524000"/>
                </a:lnTo>
                <a:lnTo>
                  <a:pt x="3647440" y="1498600"/>
                </a:lnTo>
                <a:lnTo>
                  <a:pt x="3943265" y="1498600"/>
                </a:lnTo>
                <a:lnTo>
                  <a:pt x="3932638" y="1473200"/>
                </a:lnTo>
                <a:lnTo>
                  <a:pt x="3916303" y="1422400"/>
                </a:lnTo>
                <a:lnTo>
                  <a:pt x="2507691" y="1422400"/>
                </a:lnTo>
                <a:lnTo>
                  <a:pt x="2452714" y="1409700"/>
                </a:lnTo>
                <a:lnTo>
                  <a:pt x="2345072" y="1409700"/>
                </a:lnTo>
                <a:lnTo>
                  <a:pt x="2240615" y="1384300"/>
                </a:lnTo>
                <a:lnTo>
                  <a:pt x="2189620" y="1384300"/>
                </a:lnTo>
                <a:lnTo>
                  <a:pt x="1994227" y="1333500"/>
                </a:lnTo>
                <a:lnTo>
                  <a:pt x="1947602" y="1320800"/>
                </a:lnTo>
                <a:lnTo>
                  <a:pt x="1901899" y="1295400"/>
                </a:lnTo>
                <a:lnTo>
                  <a:pt x="1813318" y="1270000"/>
                </a:lnTo>
                <a:lnTo>
                  <a:pt x="1834796" y="1231900"/>
                </a:lnTo>
                <a:lnTo>
                  <a:pt x="1856955" y="1181100"/>
                </a:lnTo>
                <a:lnTo>
                  <a:pt x="1872182" y="1155700"/>
                </a:lnTo>
                <a:lnTo>
                  <a:pt x="1554683" y="1155700"/>
                </a:lnTo>
                <a:lnTo>
                  <a:pt x="1499313" y="1130300"/>
                </a:lnTo>
                <a:lnTo>
                  <a:pt x="1446547" y="1092200"/>
                </a:lnTo>
                <a:lnTo>
                  <a:pt x="1396440" y="1066800"/>
                </a:lnTo>
                <a:close/>
              </a:path>
              <a:path w="4097654" h="4533900" extrusionOk="0">
                <a:moveTo>
                  <a:pt x="2887888" y="1689100"/>
                </a:moveTo>
                <a:lnTo>
                  <a:pt x="2451777" y="1689100"/>
                </a:lnTo>
                <a:lnTo>
                  <a:pt x="2507691" y="1701800"/>
                </a:lnTo>
                <a:lnTo>
                  <a:pt x="2507691" y="2501900"/>
                </a:lnTo>
                <a:lnTo>
                  <a:pt x="2792260" y="2501900"/>
                </a:lnTo>
                <a:lnTo>
                  <a:pt x="2792260" y="1701800"/>
                </a:lnTo>
                <a:lnTo>
                  <a:pt x="2839889" y="1701800"/>
                </a:lnTo>
                <a:lnTo>
                  <a:pt x="2887888" y="1689100"/>
                </a:lnTo>
                <a:close/>
              </a:path>
              <a:path w="4097654" h="4533900" extrusionOk="0">
                <a:moveTo>
                  <a:pt x="3943265" y="1498600"/>
                </a:moveTo>
                <a:lnTo>
                  <a:pt x="3647440" y="1498600"/>
                </a:lnTo>
                <a:lnTo>
                  <a:pt x="3667242" y="1549400"/>
                </a:lnTo>
                <a:lnTo>
                  <a:pt x="3686446" y="1612900"/>
                </a:lnTo>
                <a:lnTo>
                  <a:pt x="3704981" y="1663700"/>
                </a:lnTo>
                <a:lnTo>
                  <a:pt x="3722776" y="1714500"/>
                </a:lnTo>
                <a:lnTo>
                  <a:pt x="3738199" y="1765300"/>
                </a:lnTo>
                <a:lnTo>
                  <a:pt x="3752799" y="1816100"/>
                </a:lnTo>
                <a:lnTo>
                  <a:pt x="3766575" y="1866900"/>
                </a:lnTo>
                <a:lnTo>
                  <a:pt x="3779529" y="1917700"/>
                </a:lnTo>
                <a:lnTo>
                  <a:pt x="3791659" y="1968500"/>
                </a:lnTo>
                <a:lnTo>
                  <a:pt x="3802967" y="2006600"/>
                </a:lnTo>
                <a:lnTo>
                  <a:pt x="3813452" y="2057400"/>
                </a:lnTo>
                <a:lnTo>
                  <a:pt x="3823115" y="2108200"/>
                </a:lnTo>
                <a:lnTo>
                  <a:pt x="3831957" y="2159000"/>
                </a:lnTo>
                <a:lnTo>
                  <a:pt x="3839977" y="2209800"/>
                </a:lnTo>
                <a:lnTo>
                  <a:pt x="3847175" y="2260600"/>
                </a:lnTo>
                <a:lnTo>
                  <a:pt x="3853553" y="2311400"/>
                </a:lnTo>
                <a:lnTo>
                  <a:pt x="3859110" y="2362200"/>
                </a:lnTo>
                <a:lnTo>
                  <a:pt x="3863846" y="2413000"/>
                </a:lnTo>
                <a:lnTo>
                  <a:pt x="3867762" y="2451100"/>
                </a:lnTo>
                <a:lnTo>
                  <a:pt x="3870858" y="2501900"/>
                </a:lnTo>
                <a:lnTo>
                  <a:pt x="4097655" y="2501900"/>
                </a:lnTo>
                <a:lnTo>
                  <a:pt x="4097655" y="2070100"/>
                </a:lnTo>
                <a:lnTo>
                  <a:pt x="4091275" y="2032000"/>
                </a:lnTo>
                <a:lnTo>
                  <a:pt x="4081201" y="1981200"/>
                </a:lnTo>
                <a:lnTo>
                  <a:pt x="4070477" y="1930400"/>
                </a:lnTo>
                <a:lnTo>
                  <a:pt x="4059127" y="1892300"/>
                </a:lnTo>
                <a:lnTo>
                  <a:pt x="4047175" y="1841500"/>
                </a:lnTo>
                <a:lnTo>
                  <a:pt x="4034643" y="1790700"/>
                </a:lnTo>
                <a:lnTo>
                  <a:pt x="4021555" y="1739900"/>
                </a:lnTo>
                <a:lnTo>
                  <a:pt x="4007933" y="1701800"/>
                </a:lnTo>
                <a:lnTo>
                  <a:pt x="3993802" y="1651000"/>
                </a:lnTo>
                <a:lnTo>
                  <a:pt x="3979183" y="1600200"/>
                </a:lnTo>
                <a:lnTo>
                  <a:pt x="3964101" y="1562100"/>
                </a:lnTo>
                <a:lnTo>
                  <a:pt x="3948578" y="1511300"/>
                </a:lnTo>
                <a:lnTo>
                  <a:pt x="3943265" y="1498600"/>
                </a:lnTo>
                <a:close/>
              </a:path>
              <a:path w="4097654" h="4533900" extrusionOk="0">
                <a:moveTo>
                  <a:pt x="2984970" y="1676400"/>
                </a:moveTo>
                <a:lnTo>
                  <a:pt x="2341993" y="1676400"/>
                </a:lnTo>
                <a:lnTo>
                  <a:pt x="2396540" y="1689100"/>
                </a:lnTo>
                <a:lnTo>
                  <a:pt x="2936251" y="1689100"/>
                </a:lnTo>
                <a:lnTo>
                  <a:pt x="2984970" y="1676400"/>
                </a:lnTo>
                <a:close/>
              </a:path>
              <a:path w="4097654" h="4533900" extrusionOk="0">
                <a:moveTo>
                  <a:pt x="3083448" y="1663700"/>
                </a:moveTo>
                <a:lnTo>
                  <a:pt x="2235030" y="1663700"/>
                </a:lnTo>
                <a:lnTo>
                  <a:pt x="2288152" y="1676400"/>
                </a:lnTo>
                <a:lnTo>
                  <a:pt x="3034038" y="1676400"/>
                </a:lnTo>
                <a:lnTo>
                  <a:pt x="3083448" y="1663700"/>
                </a:lnTo>
                <a:close/>
              </a:path>
              <a:path w="4097654" h="4533900" extrusionOk="0">
                <a:moveTo>
                  <a:pt x="3594748" y="1524000"/>
                </a:moveTo>
                <a:lnTo>
                  <a:pt x="1702181" y="1524000"/>
                </a:lnTo>
                <a:lnTo>
                  <a:pt x="1791616" y="1549400"/>
                </a:lnTo>
                <a:lnTo>
                  <a:pt x="1837632" y="1574800"/>
                </a:lnTo>
                <a:lnTo>
                  <a:pt x="1980698" y="1612900"/>
                </a:lnTo>
                <a:lnTo>
                  <a:pt x="2182640" y="1663700"/>
                </a:lnTo>
                <a:lnTo>
                  <a:pt x="3133192" y="1663700"/>
                </a:lnTo>
                <a:lnTo>
                  <a:pt x="3386677" y="1600200"/>
                </a:lnTo>
                <a:lnTo>
                  <a:pt x="3438276" y="1574800"/>
                </a:lnTo>
                <a:lnTo>
                  <a:pt x="3542319" y="1549400"/>
                </a:lnTo>
                <a:lnTo>
                  <a:pt x="3594748" y="1524000"/>
                </a:lnTo>
                <a:close/>
              </a:path>
              <a:path w="4097654" h="4533900" extrusionOk="0">
                <a:moveTo>
                  <a:pt x="2792260" y="292100"/>
                </a:moveTo>
                <a:lnTo>
                  <a:pt x="2507691" y="292100"/>
                </a:lnTo>
                <a:lnTo>
                  <a:pt x="2507691" y="1422400"/>
                </a:lnTo>
                <a:lnTo>
                  <a:pt x="2792260" y="1422400"/>
                </a:lnTo>
                <a:lnTo>
                  <a:pt x="2792260" y="292100"/>
                </a:lnTo>
                <a:close/>
              </a:path>
              <a:path w="4097654" h="4533900" extrusionOk="0">
                <a:moveTo>
                  <a:pt x="3854708" y="292100"/>
                </a:moveTo>
                <a:lnTo>
                  <a:pt x="2890512" y="292100"/>
                </a:lnTo>
                <a:lnTo>
                  <a:pt x="2896876" y="304800"/>
                </a:lnTo>
                <a:lnTo>
                  <a:pt x="2906833" y="317500"/>
                </a:lnTo>
                <a:lnTo>
                  <a:pt x="2920170" y="330200"/>
                </a:lnTo>
                <a:lnTo>
                  <a:pt x="2936677" y="342900"/>
                </a:lnTo>
                <a:lnTo>
                  <a:pt x="2956140" y="368300"/>
                </a:lnTo>
                <a:lnTo>
                  <a:pt x="2978348" y="393700"/>
                </a:lnTo>
                <a:lnTo>
                  <a:pt x="3003088" y="419100"/>
                </a:lnTo>
                <a:lnTo>
                  <a:pt x="3030149" y="457200"/>
                </a:lnTo>
                <a:lnTo>
                  <a:pt x="3059317" y="495300"/>
                </a:lnTo>
                <a:lnTo>
                  <a:pt x="3090381" y="533400"/>
                </a:lnTo>
                <a:lnTo>
                  <a:pt x="3123129" y="571500"/>
                </a:lnTo>
                <a:lnTo>
                  <a:pt x="3157348" y="622300"/>
                </a:lnTo>
                <a:lnTo>
                  <a:pt x="3192826" y="673100"/>
                </a:lnTo>
                <a:lnTo>
                  <a:pt x="3229351" y="723900"/>
                </a:lnTo>
                <a:lnTo>
                  <a:pt x="3266712" y="774700"/>
                </a:lnTo>
                <a:lnTo>
                  <a:pt x="3304695" y="838200"/>
                </a:lnTo>
                <a:lnTo>
                  <a:pt x="3343088" y="889000"/>
                </a:lnTo>
                <a:lnTo>
                  <a:pt x="3381680" y="965200"/>
                </a:lnTo>
                <a:lnTo>
                  <a:pt x="3458610" y="1092200"/>
                </a:lnTo>
                <a:lnTo>
                  <a:pt x="3496524" y="1168400"/>
                </a:lnTo>
                <a:lnTo>
                  <a:pt x="3533787" y="1244600"/>
                </a:lnTo>
                <a:lnTo>
                  <a:pt x="3481944" y="1270000"/>
                </a:lnTo>
                <a:lnTo>
                  <a:pt x="3379195" y="1295400"/>
                </a:lnTo>
                <a:lnTo>
                  <a:pt x="3328307" y="1320800"/>
                </a:lnTo>
                <a:lnTo>
                  <a:pt x="3079023" y="1384300"/>
                </a:lnTo>
                <a:lnTo>
                  <a:pt x="3030253" y="1384300"/>
                </a:lnTo>
                <a:lnTo>
                  <a:pt x="2933861" y="1409700"/>
                </a:lnTo>
                <a:lnTo>
                  <a:pt x="2839051" y="1409700"/>
                </a:lnTo>
                <a:lnTo>
                  <a:pt x="2792260" y="1422400"/>
                </a:lnTo>
                <a:lnTo>
                  <a:pt x="3916303" y="1422400"/>
                </a:lnTo>
                <a:lnTo>
                  <a:pt x="3899598" y="1384300"/>
                </a:lnTo>
                <a:lnTo>
                  <a:pt x="3982291" y="1333500"/>
                </a:lnTo>
                <a:lnTo>
                  <a:pt x="4023821" y="1320800"/>
                </a:lnTo>
                <a:lnTo>
                  <a:pt x="4065468" y="1295400"/>
                </a:lnTo>
                <a:lnTo>
                  <a:pt x="4097655" y="1270000"/>
                </a:lnTo>
                <a:lnTo>
                  <a:pt x="4097655" y="1117600"/>
                </a:lnTo>
                <a:lnTo>
                  <a:pt x="3785476" y="1117600"/>
                </a:lnTo>
                <a:lnTo>
                  <a:pt x="3758936" y="1066800"/>
                </a:lnTo>
                <a:lnTo>
                  <a:pt x="3732064" y="1016000"/>
                </a:lnTo>
                <a:lnTo>
                  <a:pt x="3704925" y="965200"/>
                </a:lnTo>
                <a:lnTo>
                  <a:pt x="3622561" y="812800"/>
                </a:lnTo>
                <a:lnTo>
                  <a:pt x="3595009" y="774700"/>
                </a:lnTo>
                <a:lnTo>
                  <a:pt x="3567518" y="723900"/>
                </a:lnTo>
                <a:lnTo>
                  <a:pt x="3540152" y="685800"/>
                </a:lnTo>
                <a:lnTo>
                  <a:pt x="3512978" y="635000"/>
                </a:lnTo>
                <a:lnTo>
                  <a:pt x="3486061" y="596900"/>
                </a:lnTo>
                <a:lnTo>
                  <a:pt x="3459467" y="558800"/>
                </a:lnTo>
                <a:lnTo>
                  <a:pt x="3433260" y="520700"/>
                </a:lnTo>
                <a:lnTo>
                  <a:pt x="3407507" y="482600"/>
                </a:lnTo>
                <a:lnTo>
                  <a:pt x="3382273" y="444500"/>
                </a:lnTo>
                <a:lnTo>
                  <a:pt x="3357623" y="419100"/>
                </a:lnTo>
                <a:lnTo>
                  <a:pt x="3333623" y="381000"/>
                </a:lnTo>
                <a:lnTo>
                  <a:pt x="4012205" y="381000"/>
                </a:lnTo>
                <a:lnTo>
                  <a:pt x="3934275" y="330200"/>
                </a:lnTo>
                <a:lnTo>
                  <a:pt x="3894692" y="304800"/>
                </a:lnTo>
                <a:lnTo>
                  <a:pt x="3854708" y="292100"/>
                </a:lnTo>
                <a:close/>
              </a:path>
              <a:path w="4097654" h="4533900" extrusionOk="0">
                <a:moveTo>
                  <a:pt x="2419299" y="355600"/>
                </a:moveTo>
                <a:lnTo>
                  <a:pt x="2052701" y="355600"/>
                </a:lnTo>
                <a:lnTo>
                  <a:pt x="2020030" y="406400"/>
                </a:lnTo>
                <a:lnTo>
                  <a:pt x="1988112" y="444500"/>
                </a:lnTo>
                <a:lnTo>
                  <a:pt x="1956941" y="482600"/>
                </a:lnTo>
                <a:lnTo>
                  <a:pt x="1926510" y="533400"/>
                </a:lnTo>
                <a:lnTo>
                  <a:pt x="1896814" y="571500"/>
                </a:lnTo>
                <a:lnTo>
                  <a:pt x="1867845" y="609600"/>
                </a:lnTo>
                <a:lnTo>
                  <a:pt x="1839598" y="660400"/>
                </a:lnTo>
                <a:lnTo>
                  <a:pt x="1812066" y="698500"/>
                </a:lnTo>
                <a:lnTo>
                  <a:pt x="1785244" y="736600"/>
                </a:lnTo>
                <a:lnTo>
                  <a:pt x="1759125" y="787400"/>
                </a:lnTo>
                <a:lnTo>
                  <a:pt x="1733704" y="825500"/>
                </a:lnTo>
                <a:lnTo>
                  <a:pt x="1708973" y="863600"/>
                </a:lnTo>
                <a:lnTo>
                  <a:pt x="1684927" y="901700"/>
                </a:lnTo>
                <a:lnTo>
                  <a:pt x="1661559" y="952500"/>
                </a:lnTo>
                <a:lnTo>
                  <a:pt x="1638864" y="990600"/>
                </a:lnTo>
                <a:lnTo>
                  <a:pt x="1616835" y="1028700"/>
                </a:lnTo>
                <a:lnTo>
                  <a:pt x="1595466" y="1066800"/>
                </a:lnTo>
                <a:lnTo>
                  <a:pt x="1574750" y="1117600"/>
                </a:lnTo>
                <a:lnTo>
                  <a:pt x="1554683" y="1155700"/>
                </a:lnTo>
                <a:lnTo>
                  <a:pt x="1872182" y="1155700"/>
                </a:lnTo>
                <a:lnTo>
                  <a:pt x="1879795" y="1143000"/>
                </a:lnTo>
                <a:lnTo>
                  <a:pt x="1903316" y="1092200"/>
                </a:lnTo>
                <a:lnTo>
                  <a:pt x="1927519" y="1054100"/>
                </a:lnTo>
                <a:lnTo>
                  <a:pt x="1952402" y="1016000"/>
                </a:lnTo>
                <a:lnTo>
                  <a:pt x="1977967" y="965200"/>
                </a:lnTo>
                <a:lnTo>
                  <a:pt x="2004212" y="927100"/>
                </a:lnTo>
                <a:lnTo>
                  <a:pt x="2031139" y="876300"/>
                </a:lnTo>
                <a:lnTo>
                  <a:pt x="2058747" y="838200"/>
                </a:lnTo>
                <a:lnTo>
                  <a:pt x="2087035" y="800100"/>
                </a:lnTo>
                <a:lnTo>
                  <a:pt x="2116005" y="749300"/>
                </a:lnTo>
                <a:lnTo>
                  <a:pt x="2145656" y="711200"/>
                </a:lnTo>
                <a:lnTo>
                  <a:pt x="2175987" y="673100"/>
                </a:lnTo>
                <a:lnTo>
                  <a:pt x="2207000" y="622300"/>
                </a:lnTo>
                <a:lnTo>
                  <a:pt x="2238693" y="584200"/>
                </a:lnTo>
                <a:lnTo>
                  <a:pt x="2271068" y="546100"/>
                </a:lnTo>
                <a:lnTo>
                  <a:pt x="2304123" y="495300"/>
                </a:lnTo>
                <a:lnTo>
                  <a:pt x="2337859" y="457200"/>
                </a:lnTo>
                <a:lnTo>
                  <a:pt x="2372276" y="419100"/>
                </a:lnTo>
                <a:lnTo>
                  <a:pt x="2407373" y="368300"/>
                </a:lnTo>
                <a:lnTo>
                  <a:pt x="2419299" y="355600"/>
                </a:lnTo>
                <a:close/>
              </a:path>
              <a:path w="4097654" h="4533900" extrusionOk="0">
                <a:moveTo>
                  <a:pt x="4097655" y="927100"/>
                </a:moveTo>
                <a:lnTo>
                  <a:pt x="4072062" y="952500"/>
                </a:lnTo>
                <a:lnTo>
                  <a:pt x="3825987" y="1104900"/>
                </a:lnTo>
                <a:lnTo>
                  <a:pt x="3785476" y="1117600"/>
                </a:lnTo>
                <a:lnTo>
                  <a:pt x="4097655" y="1117600"/>
                </a:lnTo>
                <a:lnTo>
                  <a:pt x="4097655" y="927100"/>
                </a:lnTo>
                <a:close/>
              </a:path>
              <a:path w="4097654" h="4533900" extrusionOk="0">
                <a:moveTo>
                  <a:pt x="4012205" y="381000"/>
                </a:moveTo>
                <a:lnTo>
                  <a:pt x="3333623" y="381000"/>
                </a:lnTo>
                <a:lnTo>
                  <a:pt x="3381693" y="393700"/>
                </a:lnTo>
                <a:lnTo>
                  <a:pt x="3429321" y="419100"/>
                </a:lnTo>
                <a:lnTo>
                  <a:pt x="3523199" y="444500"/>
                </a:lnTo>
                <a:lnTo>
                  <a:pt x="3569424" y="469900"/>
                </a:lnTo>
                <a:lnTo>
                  <a:pt x="3615158" y="482600"/>
                </a:lnTo>
                <a:lnTo>
                  <a:pt x="3749283" y="558800"/>
                </a:lnTo>
                <a:lnTo>
                  <a:pt x="3792926" y="571500"/>
                </a:lnTo>
                <a:lnTo>
                  <a:pt x="3836015" y="596900"/>
                </a:lnTo>
                <a:lnTo>
                  <a:pt x="3920483" y="647700"/>
                </a:lnTo>
                <a:lnTo>
                  <a:pt x="3961838" y="685800"/>
                </a:lnTo>
                <a:lnTo>
                  <a:pt x="4042727" y="736600"/>
                </a:lnTo>
                <a:lnTo>
                  <a:pt x="4082237" y="762000"/>
                </a:lnTo>
                <a:lnTo>
                  <a:pt x="4097655" y="774700"/>
                </a:lnTo>
                <a:lnTo>
                  <a:pt x="4097655" y="431800"/>
                </a:lnTo>
                <a:lnTo>
                  <a:pt x="4088442" y="419100"/>
                </a:lnTo>
                <a:lnTo>
                  <a:pt x="4050539" y="393700"/>
                </a:lnTo>
                <a:lnTo>
                  <a:pt x="4012205" y="381000"/>
                </a:lnTo>
                <a:close/>
              </a:path>
              <a:path w="4097654" h="4533900" extrusionOk="0">
                <a:moveTo>
                  <a:pt x="3120594" y="38100"/>
                </a:moveTo>
                <a:lnTo>
                  <a:pt x="2179347" y="38100"/>
                </a:lnTo>
                <a:lnTo>
                  <a:pt x="2088233" y="63500"/>
                </a:lnTo>
                <a:lnTo>
                  <a:pt x="3211708" y="63500"/>
                </a:lnTo>
                <a:lnTo>
                  <a:pt x="3120594" y="38100"/>
                </a:lnTo>
                <a:close/>
              </a:path>
              <a:path w="4097654" h="4533900" extrusionOk="0">
                <a:moveTo>
                  <a:pt x="2981913" y="12700"/>
                </a:moveTo>
                <a:lnTo>
                  <a:pt x="2318027" y="12700"/>
                </a:lnTo>
                <a:lnTo>
                  <a:pt x="2225313" y="38100"/>
                </a:lnTo>
                <a:lnTo>
                  <a:pt x="3074627" y="38100"/>
                </a:lnTo>
                <a:lnTo>
                  <a:pt x="2981913" y="12700"/>
                </a:lnTo>
                <a:close/>
              </a:path>
              <a:path w="4097654" h="4533900" extrusionOk="0">
                <a:moveTo>
                  <a:pt x="2840996" y="0"/>
                </a:moveTo>
                <a:lnTo>
                  <a:pt x="2458943" y="0"/>
                </a:lnTo>
                <a:lnTo>
                  <a:pt x="2411735" y="12700"/>
                </a:lnTo>
                <a:lnTo>
                  <a:pt x="2888204" y="12700"/>
                </a:lnTo>
                <a:lnTo>
                  <a:pt x="2840996" y="0"/>
                </a:lnTo>
                <a:close/>
              </a:path>
            </a:pathLst>
          </a:custGeom>
          <a:solidFill>
            <a:srgbClr val="FAF9F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1;p34"/>
          <p:cNvSpPr/>
          <p:nvPr/>
        </p:nvSpPr>
        <p:spPr>
          <a:xfrm>
            <a:off x="0" y="0"/>
            <a:ext cx="3132455" cy="1062355"/>
          </a:xfrm>
          <a:custGeom>
            <a:avLst/>
            <a:gdLst/>
            <a:ahLst/>
            <a:cxnLst/>
            <a:rect l="l" t="t" r="r" b="b"/>
            <a:pathLst>
              <a:path w="3132455" h="1062355" extrusionOk="0">
                <a:moveTo>
                  <a:pt x="0" y="1062012"/>
                </a:moveTo>
                <a:lnTo>
                  <a:pt x="3131997" y="1062012"/>
                </a:lnTo>
                <a:lnTo>
                  <a:pt x="3131997" y="0"/>
                </a:lnTo>
                <a:lnTo>
                  <a:pt x="0" y="0"/>
                </a:lnTo>
                <a:lnTo>
                  <a:pt x="0" y="1062012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2;p34"/>
          <p:cNvSpPr/>
          <p:nvPr/>
        </p:nvSpPr>
        <p:spPr>
          <a:xfrm>
            <a:off x="10241877" y="0"/>
            <a:ext cx="450215" cy="1062355"/>
          </a:xfrm>
          <a:custGeom>
            <a:avLst/>
            <a:gdLst/>
            <a:ahLst/>
            <a:cxnLst/>
            <a:rect l="l" t="t" r="r" b="b"/>
            <a:pathLst>
              <a:path w="450215" h="1062355" extrusionOk="0">
                <a:moveTo>
                  <a:pt x="0" y="1062012"/>
                </a:moveTo>
                <a:lnTo>
                  <a:pt x="450126" y="1062012"/>
                </a:lnTo>
                <a:lnTo>
                  <a:pt x="450126" y="0"/>
                </a:lnTo>
                <a:lnTo>
                  <a:pt x="0" y="0"/>
                </a:lnTo>
                <a:lnTo>
                  <a:pt x="0" y="1062012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3;p34"/>
          <p:cNvSpPr/>
          <p:nvPr/>
        </p:nvSpPr>
        <p:spPr>
          <a:xfrm>
            <a:off x="9131554" y="199097"/>
            <a:ext cx="518159" cy="516890"/>
          </a:xfrm>
          <a:custGeom>
            <a:avLst/>
            <a:gdLst/>
            <a:ahLst/>
            <a:cxnLst/>
            <a:rect l="l" t="t" r="r" b="b"/>
            <a:pathLst>
              <a:path w="518159" h="516890" extrusionOk="0">
                <a:moveTo>
                  <a:pt x="517994" y="257810"/>
                </a:moveTo>
                <a:lnTo>
                  <a:pt x="0" y="257810"/>
                </a:lnTo>
                <a:lnTo>
                  <a:pt x="0" y="259080"/>
                </a:lnTo>
                <a:lnTo>
                  <a:pt x="6219" y="314960"/>
                </a:lnTo>
                <a:lnTo>
                  <a:pt x="23774" y="365760"/>
                </a:lnTo>
                <a:lnTo>
                  <a:pt x="49409" y="410210"/>
                </a:lnTo>
                <a:lnTo>
                  <a:pt x="62433" y="426720"/>
                </a:lnTo>
                <a:lnTo>
                  <a:pt x="65328" y="430530"/>
                </a:lnTo>
                <a:lnTo>
                  <a:pt x="73710" y="439420"/>
                </a:lnTo>
                <a:lnTo>
                  <a:pt x="79590" y="444500"/>
                </a:lnTo>
                <a:lnTo>
                  <a:pt x="85750" y="450850"/>
                </a:lnTo>
                <a:lnTo>
                  <a:pt x="148569" y="492760"/>
                </a:lnTo>
                <a:lnTo>
                  <a:pt x="184368" y="506730"/>
                </a:lnTo>
                <a:lnTo>
                  <a:pt x="222504" y="514350"/>
                </a:lnTo>
                <a:lnTo>
                  <a:pt x="240580" y="516890"/>
                </a:lnTo>
                <a:lnTo>
                  <a:pt x="282062" y="516890"/>
                </a:lnTo>
                <a:lnTo>
                  <a:pt x="301320" y="514350"/>
                </a:lnTo>
                <a:lnTo>
                  <a:pt x="337207" y="505460"/>
                </a:lnTo>
                <a:lnTo>
                  <a:pt x="370955" y="491490"/>
                </a:lnTo>
                <a:lnTo>
                  <a:pt x="234772" y="491490"/>
                </a:lnTo>
                <a:lnTo>
                  <a:pt x="228580" y="483870"/>
                </a:lnTo>
                <a:lnTo>
                  <a:pt x="196278" y="483870"/>
                </a:lnTo>
                <a:lnTo>
                  <a:pt x="170778" y="474980"/>
                </a:lnTo>
                <a:lnTo>
                  <a:pt x="146708" y="463550"/>
                </a:lnTo>
                <a:lnTo>
                  <a:pt x="124246" y="449580"/>
                </a:lnTo>
                <a:lnTo>
                  <a:pt x="103568" y="433070"/>
                </a:lnTo>
                <a:lnTo>
                  <a:pt x="107238" y="429260"/>
                </a:lnTo>
                <a:lnTo>
                  <a:pt x="111023" y="426720"/>
                </a:lnTo>
                <a:lnTo>
                  <a:pt x="114896" y="424180"/>
                </a:lnTo>
                <a:lnTo>
                  <a:pt x="123008" y="417830"/>
                </a:lnTo>
                <a:lnTo>
                  <a:pt x="127186" y="415290"/>
                </a:lnTo>
                <a:lnTo>
                  <a:pt x="85890" y="415290"/>
                </a:lnTo>
                <a:lnTo>
                  <a:pt x="76122" y="403860"/>
                </a:lnTo>
                <a:lnTo>
                  <a:pt x="51371" y="365760"/>
                </a:lnTo>
                <a:lnTo>
                  <a:pt x="33494" y="320040"/>
                </a:lnTo>
                <a:lnTo>
                  <a:pt x="25514" y="270510"/>
                </a:lnTo>
                <a:lnTo>
                  <a:pt x="517344" y="270510"/>
                </a:lnTo>
                <a:lnTo>
                  <a:pt x="517994" y="259080"/>
                </a:lnTo>
                <a:lnTo>
                  <a:pt x="517994" y="257810"/>
                </a:lnTo>
                <a:close/>
              </a:path>
              <a:path w="518159" h="516890" extrusionOk="0">
                <a:moveTo>
                  <a:pt x="271437" y="375920"/>
                </a:moveTo>
                <a:lnTo>
                  <a:pt x="246545" y="375920"/>
                </a:lnTo>
                <a:lnTo>
                  <a:pt x="246545" y="491490"/>
                </a:lnTo>
                <a:lnTo>
                  <a:pt x="271437" y="491490"/>
                </a:lnTo>
                <a:lnTo>
                  <a:pt x="271437" y="375920"/>
                </a:lnTo>
                <a:close/>
              </a:path>
              <a:path w="518159" h="516890" extrusionOk="0">
                <a:moveTo>
                  <a:pt x="383306" y="375920"/>
                </a:moveTo>
                <a:lnTo>
                  <a:pt x="271437" y="375920"/>
                </a:lnTo>
                <a:lnTo>
                  <a:pt x="291946" y="377190"/>
                </a:lnTo>
                <a:lnTo>
                  <a:pt x="311907" y="381000"/>
                </a:lnTo>
                <a:lnTo>
                  <a:pt x="331232" y="387350"/>
                </a:lnTo>
                <a:lnTo>
                  <a:pt x="349834" y="393700"/>
                </a:lnTo>
                <a:lnTo>
                  <a:pt x="346525" y="401320"/>
                </a:lnTo>
                <a:lnTo>
                  <a:pt x="325335" y="441960"/>
                </a:lnTo>
                <a:lnTo>
                  <a:pt x="301928" y="474980"/>
                </a:lnTo>
                <a:lnTo>
                  <a:pt x="283108" y="491490"/>
                </a:lnTo>
                <a:lnTo>
                  <a:pt x="370955" y="491490"/>
                </a:lnTo>
                <a:lnTo>
                  <a:pt x="386573" y="482600"/>
                </a:lnTo>
                <a:lnTo>
                  <a:pt x="327710" y="482600"/>
                </a:lnTo>
                <a:lnTo>
                  <a:pt x="337634" y="468630"/>
                </a:lnTo>
                <a:lnTo>
                  <a:pt x="346917" y="453390"/>
                </a:lnTo>
                <a:lnTo>
                  <a:pt x="355551" y="439420"/>
                </a:lnTo>
                <a:lnTo>
                  <a:pt x="363524" y="424180"/>
                </a:lnTo>
                <a:lnTo>
                  <a:pt x="366547" y="417830"/>
                </a:lnTo>
                <a:lnTo>
                  <a:pt x="369443" y="411480"/>
                </a:lnTo>
                <a:lnTo>
                  <a:pt x="372122" y="405130"/>
                </a:lnTo>
                <a:lnTo>
                  <a:pt x="415992" y="405130"/>
                </a:lnTo>
                <a:lnTo>
                  <a:pt x="406942" y="397510"/>
                </a:lnTo>
                <a:lnTo>
                  <a:pt x="394338" y="389890"/>
                </a:lnTo>
                <a:lnTo>
                  <a:pt x="381190" y="382270"/>
                </a:lnTo>
                <a:lnTo>
                  <a:pt x="382968" y="377190"/>
                </a:lnTo>
                <a:lnTo>
                  <a:pt x="383306" y="375920"/>
                </a:lnTo>
                <a:close/>
              </a:path>
              <a:path w="518159" h="516890" extrusionOk="0">
                <a:moveTo>
                  <a:pt x="175666" y="401320"/>
                </a:moveTo>
                <a:lnTo>
                  <a:pt x="148831" y="401320"/>
                </a:lnTo>
                <a:lnTo>
                  <a:pt x="151955" y="408940"/>
                </a:lnTo>
                <a:lnTo>
                  <a:pt x="176233" y="454660"/>
                </a:lnTo>
                <a:lnTo>
                  <a:pt x="196278" y="483870"/>
                </a:lnTo>
                <a:lnTo>
                  <a:pt x="228580" y="483870"/>
                </a:lnTo>
                <a:lnTo>
                  <a:pt x="221356" y="474980"/>
                </a:lnTo>
                <a:lnTo>
                  <a:pt x="208875" y="458470"/>
                </a:lnTo>
                <a:lnTo>
                  <a:pt x="197372" y="441960"/>
                </a:lnTo>
                <a:lnTo>
                  <a:pt x="186893" y="424180"/>
                </a:lnTo>
                <a:lnTo>
                  <a:pt x="182739" y="416560"/>
                </a:lnTo>
                <a:lnTo>
                  <a:pt x="178790" y="407670"/>
                </a:lnTo>
                <a:lnTo>
                  <a:pt x="175666" y="401320"/>
                </a:lnTo>
                <a:close/>
              </a:path>
              <a:path w="518159" h="516890" extrusionOk="0">
                <a:moveTo>
                  <a:pt x="415992" y="405130"/>
                </a:moveTo>
                <a:lnTo>
                  <a:pt x="372122" y="405130"/>
                </a:lnTo>
                <a:lnTo>
                  <a:pt x="379353" y="408940"/>
                </a:lnTo>
                <a:lnTo>
                  <a:pt x="386402" y="414020"/>
                </a:lnTo>
                <a:lnTo>
                  <a:pt x="393277" y="419100"/>
                </a:lnTo>
                <a:lnTo>
                  <a:pt x="399986" y="424180"/>
                </a:lnTo>
                <a:lnTo>
                  <a:pt x="404418" y="426720"/>
                </a:lnTo>
                <a:lnTo>
                  <a:pt x="408698" y="430530"/>
                </a:lnTo>
                <a:lnTo>
                  <a:pt x="412864" y="434340"/>
                </a:lnTo>
                <a:lnTo>
                  <a:pt x="393711" y="449580"/>
                </a:lnTo>
                <a:lnTo>
                  <a:pt x="373049" y="462280"/>
                </a:lnTo>
                <a:lnTo>
                  <a:pt x="351006" y="473710"/>
                </a:lnTo>
                <a:lnTo>
                  <a:pt x="327710" y="482600"/>
                </a:lnTo>
                <a:lnTo>
                  <a:pt x="386573" y="482600"/>
                </a:lnTo>
                <a:lnTo>
                  <a:pt x="430542" y="452120"/>
                </a:lnTo>
                <a:lnTo>
                  <a:pt x="451662" y="430530"/>
                </a:lnTo>
                <a:lnTo>
                  <a:pt x="455066" y="427990"/>
                </a:lnTo>
                <a:lnTo>
                  <a:pt x="458190" y="424180"/>
                </a:lnTo>
                <a:lnTo>
                  <a:pt x="463854" y="416560"/>
                </a:lnTo>
                <a:lnTo>
                  <a:pt x="430542" y="416560"/>
                </a:lnTo>
                <a:lnTo>
                  <a:pt x="419009" y="407670"/>
                </a:lnTo>
                <a:lnTo>
                  <a:pt x="415992" y="405130"/>
                </a:lnTo>
                <a:close/>
              </a:path>
              <a:path w="518159" h="516890" extrusionOk="0">
                <a:moveTo>
                  <a:pt x="517344" y="270510"/>
                </a:moveTo>
                <a:lnTo>
                  <a:pt x="492467" y="270510"/>
                </a:lnTo>
                <a:lnTo>
                  <a:pt x="489778" y="295910"/>
                </a:lnTo>
                <a:lnTo>
                  <a:pt x="484493" y="320040"/>
                </a:lnTo>
                <a:lnTo>
                  <a:pt x="466623" y="365760"/>
                </a:lnTo>
                <a:lnTo>
                  <a:pt x="440961" y="405130"/>
                </a:lnTo>
                <a:lnTo>
                  <a:pt x="430796" y="416560"/>
                </a:lnTo>
                <a:lnTo>
                  <a:pt x="463854" y="416560"/>
                </a:lnTo>
                <a:lnTo>
                  <a:pt x="486594" y="381000"/>
                </a:lnTo>
                <a:lnTo>
                  <a:pt x="504311" y="340360"/>
                </a:lnTo>
                <a:lnTo>
                  <a:pt x="516405" y="287020"/>
                </a:lnTo>
                <a:lnTo>
                  <a:pt x="517344" y="270510"/>
                </a:lnTo>
                <a:close/>
              </a:path>
              <a:path w="518159" h="516890" extrusionOk="0">
                <a:moveTo>
                  <a:pt x="145021" y="270510"/>
                </a:moveTo>
                <a:lnTo>
                  <a:pt x="120142" y="270510"/>
                </a:lnTo>
                <a:lnTo>
                  <a:pt x="121818" y="295910"/>
                </a:lnTo>
                <a:lnTo>
                  <a:pt x="125045" y="320040"/>
                </a:lnTo>
                <a:lnTo>
                  <a:pt x="129780" y="342900"/>
                </a:lnTo>
                <a:lnTo>
                  <a:pt x="135978" y="365760"/>
                </a:lnTo>
                <a:lnTo>
                  <a:pt x="137248" y="370840"/>
                </a:lnTo>
                <a:lnTo>
                  <a:pt x="140017" y="378460"/>
                </a:lnTo>
                <a:lnTo>
                  <a:pt x="125577" y="386080"/>
                </a:lnTo>
                <a:lnTo>
                  <a:pt x="111725" y="394970"/>
                </a:lnTo>
                <a:lnTo>
                  <a:pt x="98487" y="405130"/>
                </a:lnTo>
                <a:lnTo>
                  <a:pt x="85890" y="415290"/>
                </a:lnTo>
                <a:lnTo>
                  <a:pt x="127186" y="415290"/>
                </a:lnTo>
                <a:lnTo>
                  <a:pt x="131364" y="412750"/>
                </a:lnTo>
                <a:lnTo>
                  <a:pt x="139969" y="406400"/>
                </a:lnTo>
                <a:lnTo>
                  <a:pt x="148831" y="401320"/>
                </a:lnTo>
                <a:lnTo>
                  <a:pt x="175666" y="401320"/>
                </a:lnTo>
                <a:lnTo>
                  <a:pt x="175041" y="400050"/>
                </a:lnTo>
                <a:lnTo>
                  <a:pt x="171488" y="391160"/>
                </a:lnTo>
                <a:lnTo>
                  <a:pt x="189386" y="384810"/>
                </a:lnTo>
                <a:lnTo>
                  <a:pt x="226982" y="377190"/>
                </a:lnTo>
                <a:lnTo>
                  <a:pt x="246545" y="375920"/>
                </a:lnTo>
                <a:lnTo>
                  <a:pt x="383306" y="375920"/>
                </a:lnTo>
                <a:lnTo>
                  <a:pt x="384657" y="370840"/>
                </a:lnTo>
                <a:lnTo>
                  <a:pt x="358622" y="370840"/>
                </a:lnTo>
                <a:lnTo>
                  <a:pt x="354711" y="369570"/>
                </a:lnTo>
                <a:lnTo>
                  <a:pt x="350634" y="368300"/>
                </a:lnTo>
                <a:lnTo>
                  <a:pt x="162801" y="368300"/>
                </a:lnTo>
                <a:lnTo>
                  <a:pt x="162128" y="365760"/>
                </a:lnTo>
                <a:lnTo>
                  <a:pt x="155451" y="342900"/>
                </a:lnTo>
                <a:lnTo>
                  <a:pt x="150336" y="320040"/>
                </a:lnTo>
                <a:lnTo>
                  <a:pt x="146840" y="295910"/>
                </a:lnTo>
                <a:lnTo>
                  <a:pt x="145021" y="270510"/>
                </a:lnTo>
                <a:close/>
              </a:path>
              <a:path w="518159" h="516890" extrusionOk="0">
                <a:moveTo>
                  <a:pt x="401764" y="270510"/>
                </a:moveTo>
                <a:lnTo>
                  <a:pt x="376872" y="270510"/>
                </a:lnTo>
                <a:lnTo>
                  <a:pt x="375142" y="295910"/>
                </a:lnTo>
                <a:lnTo>
                  <a:pt x="371741" y="320040"/>
                </a:lnTo>
                <a:lnTo>
                  <a:pt x="366721" y="342900"/>
                </a:lnTo>
                <a:lnTo>
                  <a:pt x="360133" y="365760"/>
                </a:lnTo>
                <a:lnTo>
                  <a:pt x="359651" y="368300"/>
                </a:lnTo>
                <a:lnTo>
                  <a:pt x="358622" y="370840"/>
                </a:lnTo>
                <a:lnTo>
                  <a:pt x="384657" y="370840"/>
                </a:lnTo>
                <a:lnTo>
                  <a:pt x="386219" y="365760"/>
                </a:lnTo>
                <a:lnTo>
                  <a:pt x="392341" y="342900"/>
                </a:lnTo>
                <a:lnTo>
                  <a:pt x="397002" y="320040"/>
                </a:lnTo>
                <a:lnTo>
                  <a:pt x="400157" y="295910"/>
                </a:lnTo>
                <a:lnTo>
                  <a:pt x="401764" y="270510"/>
                </a:lnTo>
                <a:close/>
              </a:path>
              <a:path w="518159" h="516890" extrusionOk="0">
                <a:moveTo>
                  <a:pt x="271437" y="270510"/>
                </a:moveTo>
                <a:lnTo>
                  <a:pt x="246545" y="270510"/>
                </a:lnTo>
                <a:lnTo>
                  <a:pt x="246545" y="350520"/>
                </a:lnTo>
                <a:lnTo>
                  <a:pt x="226203" y="351790"/>
                </a:lnTo>
                <a:lnTo>
                  <a:pt x="206340" y="355600"/>
                </a:lnTo>
                <a:lnTo>
                  <a:pt x="168249" y="365760"/>
                </a:lnTo>
                <a:lnTo>
                  <a:pt x="166433" y="367030"/>
                </a:lnTo>
                <a:lnTo>
                  <a:pt x="164604" y="367030"/>
                </a:lnTo>
                <a:lnTo>
                  <a:pt x="162801" y="368300"/>
                </a:lnTo>
                <a:lnTo>
                  <a:pt x="350634" y="368300"/>
                </a:lnTo>
                <a:lnTo>
                  <a:pt x="346621" y="365760"/>
                </a:lnTo>
                <a:lnTo>
                  <a:pt x="310019" y="355600"/>
                </a:lnTo>
                <a:lnTo>
                  <a:pt x="271437" y="350520"/>
                </a:lnTo>
                <a:lnTo>
                  <a:pt x="271437" y="270510"/>
                </a:lnTo>
                <a:close/>
              </a:path>
              <a:path w="518159" h="516890" extrusionOk="0">
                <a:moveTo>
                  <a:pt x="272288" y="0"/>
                </a:moveTo>
                <a:lnTo>
                  <a:pt x="238969" y="0"/>
                </a:lnTo>
                <a:lnTo>
                  <a:pt x="219925" y="2540"/>
                </a:lnTo>
                <a:lnTo>
                  <a:pt x="149312" y="24130"/>
                </a:lnTo>
                <a:lnTo>
                  <a:pt x="88823" y="63500"/>
                </a:lnTo>
                <a:lnTo>
                  <a:pt x="82575" y="69850"/>
                </a:lnTo>
                <a:lnTo>
                  <a:pt x="76606" y="74930"/>
                </a:lnTo>
                <a:lnTo>
                  <a:pt x="68326" y="83820"/>
                </a:lnTo>
                <a:lnTo>
                  <a:pt x="65773" y="86360"/>
                </a:lnTo>
                <a:lnTo>
                  <a:pt x="63309" y="88900"/>
                </a:lnTo>
                <a:lnTo>
                  <a:pt x="32360" y="133350"/>
                </a:lnTo>
                <a:lnTo>
                  <a:pt x="13990" y="175260"/>
                </a:lnTo>
                <a:lnTo>
                  <a:pt x="1759" y="228600"/>
                </a:lnTo>
                <a:lnTo>
                  <a:pt x="50" y="257810"/>
                </a:lnTo>
                <a:lnTo>
                  <a:pt x="517931" y="257810"/>
                </a:lnTo>
                <a:lnTo>
                  <a:pt x="517267" y="246380"/>
                </a:lnTo>
                <a:lnTo>
                  <a:pt x="25514" y="246380"/>
                </a:lnTo>
                <a:lnTo>
                  <a:pt x="28240" y="220980"/>
                </a:lnTo>
                <a:lnTo>
                  <a:pt x="41464" y="172720"/>
                </a:lnTo>
                <a:lnTo>
                  <a:pt x="59679" y="135890"/>
                </a:lnTo>
                <a:lnTo>
                  <a:pt x="88823" y="97790"/>
                </a:lnTo>
                <a:lnTo>
                  <a:pt x="129077" y="97790"/>
                </a:lnTo>
                <a:lnTo>
                  <a:pt x="125063" y="95250"/>
                </a:lnTo>
                <a:lnTo>
                  <a:pt x="117259" y="88900"/>
                </a:lnTo>
                <a:lnTo>
                  <a:pt x="110185" y="83820"/>
                </a:lnTo>
                <a:lnTo>
                  <a:pt x="106794" y="81280"/>
                </a:lnTo>
                <a:lnTo>
                  <a:pt x="126423" y="66040"/>
                </a:lnTo>
                <a:lnTo>
                  <a:pt x="147607" y="53340"/>
                </a:lnTo>
                <a:lnTo>
                  <a:pt x="170193" y="41910"/>
                </a:lnTo>
                <a:lnTo>
                  <a:pt x="194030" y="34290"/>
                </a:lnTo>
                <a:lnTo>
                  <a:pt x="225206" y="34290"/>
                </a:lnTo>
                <a:lnTo>
                  <a:pt x="232460" y="25400"/>
                </a:lnTo>
                <a:lnTo>
                  <a:pt x="370122" y="25400"/>
                </a:lnTo>
                <a:lnTo>
                  <a:pt x="336759" y="11430"/>
                </a:lnTo>
                <a:lnTo>
                  <a:pt x="301320" y="3810"/>
                </a:lnTo>
                <a:lnTo>
                  <a:pt x="291739" y="1270"/>
                </a:lnTo>
                <a:lnTo>
                  <a:pt x="282063" y="1270"/>
                </a:lnTo>
                <a:lnTo>
                  <a:pt x="272288" y="0"/>
                </a:lnTo>
                <a:close/>
              </a:path>
              <a:path w="518159" h="516890" extrusionOk="0">
                <a:moveTo>
                  <a:pt x="129077" y="97790"/>
                </a:moveTo>
                <a:lnTo>
                  <a:pt x="88823" y="97790"/>
                </a:lnTo>
                <a:lnTo>
                  <a:pt x="100974" y="107950"/>
                </a:lnTo>
                <a:lnTo>
                  <a:pt x="113712" y="118110"/>
                </a:lnTo>
                <a:lnTo>
                  <a:pt x="127017" y="125730"/>
                </a:lnTo>
                <a:lnTo>
                  <a:pt x="140868" y="133350"/>
                </a:lnTo>
                <a:lnTo>
                  <a:pt x="138976" y="139700"/>
                </a:lnTo>
                <a:lnTo>
                  <a:pt x="124745" y="196850"/>
                </a:lnTo>
                <a:lnTo>
                  <a:pt x="120078" y="246380"/>
                </a:lnTo>
                <a:lnTo>
                  <a:pt x="144970" y="246380"/>
                </a:lnTo>
                <a:lnTo>
                  <a:pt x="146635" y="220980"/>
                </a:lnTo>
                <a:lnTo>
                  <a:pt x="149998" y="196850"/>
                </a:lnTo>
                <a:lnTo>
                  <a:pt x="155005" y="172720"/>
                </a:lnTo>
                <a:lnTo>
                  <a:pt x="161607" y="149860"/>
                </a:lnTo>
                <a:lnTo>
                  <a:pt x="162255" y="148590"/>
                </a:lnTo>
                <a:lnTo>
                  <a:pt x="163626" y="143510"/>
                </a:lnTo>
                <a:lnTo>
                  <a:pt x="384187" y="143510"/>
                </a:lnTo>
                <a:lnTo>
                  <a:pt x="382231" y="138430"/>
                </a:lnTo>
                <a:lnTo>
                  <a:pt x="381810" y="137160"/>
                </a:lnTo>
                <a:lnTo>
                  <a:pt x="246545" y="137160"/>
                </a:lnTo>
                <a:lnTo>
                  <a:pt x="208410" y="132080"/>
                </a:lnTo>
                <a:lnTo>
                  <a:pt x="190130" y="127000"/>
                </a:lnTo>
                <a:lnTo>
                  <a:pt x="172466" y="120650"/>
                </a:lnTo>
                <a:lnTo>
                  <a:pt x="176005" y="113030"/>
                </a:lnTo>
                <a:lnTo>
                  <a:pt x="177251" y="110490"/>
                </a:lnTo>
                <a:lnTo>
                  <a:pt x="149847" y="110490"/>
                </a:lnTo>
                <a:lnTo>
                  <a:pt x="141349" y="105410"/>
                </a:lnTo>
                <a:lnTo>
                  <a:pt x="133091" y="100330"/>
                </a:lnTo>
                <a:lnTo>
                  <a:pt x="129077" y="97790"/>
                </a:lnTo>
                <a:close/>
              </a:path>
              <a:path w="518159" h="516890" extrusionOk="0">
                <a:moveTo>
                  <a:pt x="357466" y="143510"/>
                </a:moveTo>
                <a:lnTo>
                  <a:pt x="163626" y="143510"/>
                </a:lnTo>
                <a:lnTo>
                  <a:pt x="174396" y="148590"/>
                </a:lnTo>
                <a:lnTo>
                  <a:pt x="179933" y="149860"/>
                </a:lnTo>
                <a:lnTo>
                  <a:pt x="196013" y="154940"/>
                </a:lnTo>
                <a:lnTo>
                  <a:pt x="229364" y="160020"/>
                </a:lnTo>
                <a:lnTo>
                  <a:pt x="246545" y="161290"/>
                </a:lnTo>
                <a:lnTo>
                  <a:pt x="246545" y="246380"/>
                </a:lnTo>
                <a:lnTo>
                  <a:pt x="271437" y="246380"/>
                </a:lnTo>
                <a:lnTo>
                  <a:pt x="271437" y="161290"/>
                </a:lnTo>
                <a:lnTo>
                  <a:pt x="288624" y="160020"/>
                </a:lnTo>
                <a:lnTo>
                  <a:pt x="321980" y="154940"/>
                </a:lnTo>
                <a:lnTo>
                  <a:pt x="338061" y="149860"/>
                </a:lnTo>
                <a:lnTo>
                  <a:pt x="344639" y="147320"/>
                </a:lnTo>
                <a:lnTo>
                  <a:pt x="351116" y="146050"/>
                </a:lnTo>
                <a:lnTo>
                  <a:pt x="357466" y="143510"/>
                </a:lnTo>
                <a:close/>
              </a:path>
              <a:path w="518159" h="516890" extrusionOk="0">
                <a:moveTo>
                  <a:pt x="384187" y="143510"/>
                </a:moveTo>
                <a:lnTo>
                  <a:pt x="357466" y="143510"/>
                </a:lnTo>
                <a:lnTo>
                  <a:pt x="358292" y="144780"/>
                </a:lnTo>
                <a:lnTo>
                  <a:pt x="359879" y="149860"/>
                </a:lnTo>
                <a:lnTo>
                  <a:pt x="366564" y="172720"/>
                </a:lnTo>
                <a:lnTo>
                  <a:pt x="371662" y="196850"/>
                </a:lnTo>
                <a:lnTo>
                  <a:pt x="375117" y="220980"/>
                </a:lnTo>
                <a:lnTo>
                  <a:pt x="376872" y="246380"/>
                </a:lnTo>
                <a:lnTo>
                  <a:pt x="401764" y="246380"/>
                </a:lnTo>
                <a:lnTo>
                  <a:pt x="400143" y="220980"/>
                </a:lnTo>
                <a:lnTo>
                  <a:pt x="396946" y="196850"/>
                </a:lnTo>
                <a:lnTo>
                  <a:pt x="392218" y="172720"/>
                </a:lnTo>
                <a:lnTo>
                  <a:pt x="386003" y="149860"/>
                </a:lnTo>
                <a:lnTo>
                  <a:pt x="384187" y="143510"/>
                </a:lnTo>
                <a:close/>
              </a:path>
              <a:path w="518159" h="516890" extrusionOk="0">
                <a:moveTo>
                  <a:pt x="461891" y="97790"/>
                </a:moveTo>
                <a:lnTo>
                  <a:pt x="429171" y="97790"/>
                </a:lnTo>
                <a:lnTo>
                  <a:pt x="439708" y="110490"/>
                </a:lnTo>
                <a:lnTo>
                  <a:pt x="449437" y="123190"/>
                </a:lnTo>
                <a:lnTo>
                  <a:pt x="476523" y="172720"/>
                </a:lnTo>
                <a:lnTo>
                  <a:pt x="489743" y="220980"/>
                </a:lnTo>
                <a:lnTo>
                  <a:pt x="492467" y="246380"/>
                </a:lnTo>
                <a:lnTo>
                  <a:pt x="517267" y="246380"/>
                </a:lnTo>
                <a:lnTo>
                  <a:pt x="511521" y="201930"/>
                </a:lnTo>
                <a:lnTo>
                  <a:pt x="493852" y="149860"/>
                </a:lnTo>
                <a:lnTo>
                  <a:pt x="466009" y="102870"/>
                </a:lnTo>
                <a:lnTo>
                  <a:pt x="461891" y="97790"/>
                </a:lnTo>
                <a:close/>
              </a:path>
              <a:path w="518159" h="516890" extrusionOk="0">
                <a:moveTo>
                  <a:pt x="271437" y="25400"/>
                </a:moveTo>
                <a:lnTo>
                  <a:pt x="246545" y="25400"/>
                </a:lnTo>
                <a:lnTo>
                  <a:pt x="246545" y="137160"/>
                </a:lnTo>
                <a:lnTo>
                  <a:pt x="271437" y="137160"/>
                </a:lnTo>
                <a:lnTo>
                  <a:pt x="271437" y="25400"/>
                </a:lnTo>
                <a:close/>
              </a:path>
              <a:path w="518159" h="516890" extrusionOk="0">
                <a:moveTo>
                  <a:pt x="370122" y="25400"/>
                </a:moveTo>
                <a:lnTo>
                  <a:pt x="283108" y="25400"/>
                </a:lnTo>
                <a:lnTo>
                  <a:pt x="288848" y="26670"/>
                </a:lnTo>
                <a:lnTo>
                  <a:pt x="301244" y="41910"/>
                </a:lnTo>
                <a:lnTo>
                  <a:pt x="333425" y="88900"/>
                </a:lnTo>
                <a:lnTo>
                  <a:pt x="348411" y="119380"/>
                </a:lnTo>
                <a:lnTo>
                  <a:pt x="330108" y="127000"/>
                </a:lnTo>
                <a:lnTo>
                  <a:pt x="311124" y="132080"/>
                </a:lnTo>
                <a:lnTo>
                  <a:pt x="271437" y="137160"/>
                </a:lnTo>
                <a:lnTo>
                  <a:pt x="381810" y="137160"/>
                </a:lnTo>
                <a:lnTo>
                  <a:pt x="380123" y="132080"/>
                </a:lnTo>
                <a:lnTo>
                  <a:pt x="393150" y="124460"/>
                </a:lnTo>
                <a:lnTo>
                  <a:pt x="405671" y="116840"/>
                </a:lnTo>
                <a:lnTo>
                  <a:pt x="415964" y="109220"/>
                </a:lnTo>
                <a:lnTo>
                  <a:pt x="370878" y="109220"/>
                </a:lnTo>
                <a:lnTo>
                  <a:pt x="367957" y="102870"/>
                </a:lnTo>
                <a:lnTo>
                  <a:pt x="345765" y="60960"/>
                </a:lnTo>
                <a:lnTo>
                  <a:pt x="337020" y="48260"/>
                </a:lnTo>
                <a:lnTo>
                  <a:pt x="327710" y="34290"/>
                </a:lnTo>
                <a:lnTo>
                  <a:pt x="386774" y="34290"/>
                </a:lnTo>
                <a:lnTo>
                  <a:pt x="370122" y="25400"/>
                </a:lnTo>
                <a:close/>
              </a:path>
              <a:path w="518159" h="516890" extrusionOk="0">
                <a:moveTo>
                  <a:pt x="225206" y="34290"/>
                </a:moveTo>
                <a:lnTo>
                  <a:pt x="194030" y="34290"/>
                </a:lnTo>
                <a:lnTo>
                  <a:pt x="184577" y="46990"/>
                </a:lnTo>
                <a:lnTo>
                  <a:pt x="175709" y="60960"/>
                </a:lnTo>
                <a:lnTo>
                  <a:pt x="167429" y="74930"/>
                </a:lnTo>
                <a:lnTo>
                  <a:pt x="159740" y="88900"/>
                </a:lnTo>
                <a:lnTo>
                  <a:pt x="156248" y="96520"/>
                </a:lnTo>
                <a:lnTo>
                  <a:pt x="152908" y="102870"/>
                </a:lnTo>
                <a:lnTo>
                  <a:pt x="149847" y="110490"/>
                </a:lnTo>
                <a:lnTo>
                  <a:pt x="177251" y="110490"/>
                </a:lnTo>
                <a:lnTo>
                  <a:pt x="179743" y="105410"/>
                </a:lnTo>
                <a:lnTo>
                  <a:pt x="183670" y="96520"/>
                </a:lnTo>
                <a:lnTo>
                  <a:pt x="187782" y="88900"/>
                </a:lnTo>
                <a:lnTo>
                  <a:pt x="197645" y="72390"/>
                </a:lnTo>
                <a:lnTo>
                  <a:pt x="208407" y="55880"/>
                </a:lnTo>
                <a:lnTo>
                  <a:pt x="220025" y="40640"/>
                </a:lnTo>
                <a:lnTo>
                  <a:pt x="225206" y="34290"/>
                </a:lnTo>
                <a:close/>
              </a:path>
              <a:path w="518159" h="516890" extrusionOk="0">
                <a:moveTo>
                  <a:pt x="386774" y="34290"/>
                </a:moveTo>
                <a:lnTo>
                  <a:pt x="327710" y="34290"/>
                </a:lnTo>
                <a:lnTo>
                  <a:pt x="350483" y="43180"/>
                </a:lnTo>
                <a:lnTo>
                  <a:pt x="372068" y="53340"/>
                </a:lnTo>
                <a:lnTo>
                  <a:pt x="392343" y="66040"/>
                </a:lnTo>
                <a:lnTo>
                  <a:pt x="411187" y="81280"/>
                </a:lnTo>
                <a:lnTo>
                  <a:pt x="407797" y="83820"/>
                </a:lnTo>
                <a:lnTo>
                  <a:pt x="400735" y="88900"/>
                </a:lnTo>
                <a:lnTo>
                  <a:pt x="393557" y="95250"/>
                </a:lnTo>
                <a:lnTo>
                  <a:pt x="386202" y="100330"/>
                </a:lnTo>
                <a:lnTo>
                  <a:pt x="378649" y="104140"/>
                </a:lnTo>
                <a:lnTo>
                  <a:pt x="370878" y="109220"/>
                </a:lnTo>
                <a:lnTo>
                  <a:pt x="415964" y="109220"/>
                </a:lnTo>
                <a:lnTo>
                  <a:pt x="417680" y="107950"/>
                </a:lnTo>
                <a:lnTo>
                  <a:pt x="429171" y="97790"/>
                </a:lnTo>
                <a:lnTo>
                  <a:pt x="461891" y="97790"/>
                </a:lnTo>
                <a:lnTo>
                  <a:pt x="454685" y="88900"/>
                </a:lnTo>
                <a:lnTo>
                  <a:pt x="452208" y="86360"/>
                </a:lnTo>
                <a:lnTo>
                  <a:pt x="449668" y="83820"/>
                </a:lnTo>
                <a:lnTo>
                  <a:pt x="441375" y="74930"/>
                </a:lnTo>
                <a:lnTo>
                  <a:pt x="435419" y="69850"/>
                </a:lnTo>
                <a:lnTo>
                  <a:pt x="429171" y="63500"/>
                </a:lnTo>
                <a:lnTo>
                  <a:pt x="401046" y="41910"/>
                </a:lnTo>
                <a:lnTo>
                  <a:pt x="386774" y="3429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34"/>
          <p:cNvSpPr/>
          <p:nvPr/>
        </p:nvSpPr>
        <p:spPr>
          <a:xfrm>
            <a:off x="8894698" y="814069"/>
            <a:ext cx="456895" cy="8865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5;p34"/>
          <p:cNvSpPr/>
          <p:nvPr/>
        </p:nvSpPr>
        <p:spPr>
          <a:xfrm>
            <a:off x="9439491" y="816076"/>
            <a:ext cx="339915" cy="846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6;p34"/>
          <p:cNvSpPr/>
          <p:nvPr/>
        </p:nvSpPr>
        <p:spPr>
          <a:xfrm>
            <a:off x="9846512" y="816089"/>
            <a:ext cx="84937" cy="8462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7;p34"/>
          <p:cNvSpPr/>
          <p:nvPr/>
        </p:nvSpPr>
        <p:spPr>
          <a:xfrm>
            <a:off x="8810472" y="973353"/>
            <a:ext cx="1205191" cy="8865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4890566" y="383533"/>
            <a:ext cx="9122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100" b="1" i="0" u="none" strike="noStrike" cap="none">
                <a:solidFill>
                  <a:srgbClr val="48454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1841550" y="1338768"/>
            <a:ext cx="7381240" cy="171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50" b="1" i="0" u="none" strike="noStrike" cap="none">
                <a:solidFill>
                  <a:srgbClr val="FAB53D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0" name="Google Shape;20;p34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1" name="Google Shape;21;p34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10031069" y="7210507"/>
            <a:ext cx="217804" cy="18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1" i="0" u="none" strike="noStrike" cap="none">
                <a:solidFill>
                  <a:srgbClr val="5E5D5D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</a:fld>
            <a:endParaRPr lang="pt-P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www.oecd.org/economic-outlook/november-2022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0" y="3311994"/>
            <a:ext cx="10692130" cy="4248150"/>
          </a:xfrm>
          <a:custGeom>
            <a:avLst/>
            <a:gdLst/>
            <a:ahLst/>
            <a:cxnLst/>
            <a:rect l="l" t="t" r="r" b="b"/>
            <a:pathLst>
              <a:path w="10692130" h="4248150" extrusionOk="0">
                <a:moveTo>
                  <a:pt x="10692003" y="0"/>
                </a:moveTo>
                <a:lnTo>
                  <a:pt x="0" y="0"/>
                </a:lnTo>
                <a:lnTo>
                  <a:pt x="0" y="3776332"/>
                </a:lnTo>
                <a:lnTo>
                  <a:pt x="0" y="4248010"/>
                </a:lnTo>
                <a:lnTo>
                  <a:pt x="10692003" y="4248010"/>
                </a:lnTo>
                <a:lnTo>
                  <a:pt x="10692003" y="3776332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4814252" y="613469"/>
            <a:ext cx="1063625" cy="1062990"/>
          </a:xfrm>
          <a:custGeom>
            <a:avLst/>
            <a:gdLst/>
            <a:ahLst/>
            <a:cxnLst/>
            <a:rect l="l" t="t" r="r" b="b"/>
            <a:pathLst>
              <a:path w="1063625" h="1062989" extrusionOk="0">
                <a:moveTo>
                  <a:pt x="1063371" y="530860"/>
                </a:moveTo>
                <a:lnTo>
                  <a:pt x="0" y="530860"/>
                </a:lnTo>
                <a:lnTo>
                  <a:pt x="0" y="532130"/>
                </a:lnTo>
                <a:lnTo>
                  <a:pt x="2096" y="579120"/>
                </a:lnTo>
                <a:lnTo>
                  <a:pt x="8239" y="624840"/>
                </a:lnTo>
                <a:lnTo>
                  <a:pt x="18214" y="669290"/>
                </a:lnTo>
                <a:lnTo>
                  <a:pt x="31804" y="711200"/>
                </a:lnTo>
                <a:lnTo>
                  <a:pt x="48793" y="753110"/>
                </a:lnTo>
                <a:lnTo>
                  <a:pt x="82002" y="815340"/>
                </a:lnTo>
                <a:lnTo>
                  <a:pt x="122745" y="871220"/>
                </a:lnTo>
                <a:lnTo>
                  <a:pt x="134099" y="883920"/>
                </a:lnTo>
                <a:lnTo>
                  <a:pt x="139814" y="890270"/>
                </a:lnTo>
                <a:lnTo>
                  <a:pt x="176022" y="925830"/>
                </a:lnTo>
                <a:lnTo>
                  <a:pt x="216027" y="958850"/>
                </a:lnTo>
                <a:lnTo>
                  <a:pt x="259106" y="988060"/>
                </a:lnTo>
                <a:lnTo>
                  <a:pt x="304990" y="1012190"/>
                </a:lnTo>
                <a:lnTo>
                  <a:pt x="353409" y="1032510"/>
                </a:lnTo>
                <a:lnTo>
                  <a:pt x="404096" y="1047750"/>
                </a:lnTo>
                <a:lnTo>
                  <a:pt x="456780" y="1057910"/>
                </a:lnTo>
                <a:lnTo>
                  <a:pt x="512680" y="1062990"/>
                </a:lnTo>
                <a:lnTo>
                  <a:pt x="558962" y="1062990"/>
                </a:lnTo>
                <a:lnTo>
                  <a:pt x="579037" y="1060450"/>
                </a:lnTo>
                <a:lnTo>
                  <a:pt x="598903" y="1059180"/>
                </a:lnTo>
                <a:lnTo>
                  <a:pt x="618566" y="1055370"/>
                </a:lnTo>
                <a:lnTo>
                  <a:pt x="668135" y="1045210"/>
                </a:lnTo>
                <a:lnTo>
                  <a:pt x="715866" y="1029970"/>
                </a:lnTo>
                <a:lnTo>
                  <a:pt x="761530" y="1010920"/>
                </a:lnTo>
                <a:lnTo>
                  <a:pt x="489902" y="1010920"/>
                </a:lnTo>
                <a:lnTo>
                  <a:pt x="481952" y="1009650"/>
                </a:lnTo>
                <a:lnTo>
                  <a:pt x="468736" y="994410"/>
                </a:lnTo>
                <a:lnTo>
                  <a:pt x="402932" y="994410"/>
                </a:lnTo>
                <a:lnTo>
                  <a:pt x="350586" y="976630"/>
                </a:lnTo>
                <a:lnTo>
                  <a:pt x="301175" y="952500"/>
                </a:lnTo>
                <a:lnTo>
                  <a:pt x="255062" y="924560"/>
                </a:lnTo>
                <a:lnTo>
                  <a:pt x="212610" y="890270"/>
                </a:lnTo>
                <a:lnTo>
                  <a:pt x="218308" y="885190"/>
                </a:lnTo>
                <a:lnTo>
                  <a:pt x="224085" y="880110"/>
                </a:lnTo>
                <a:lnTo>
                  <a:pt x="229937" y="876300"/>
                </a:lnTo>
                <a:lnTo>
                  <a:pt x="235864" y="871220"/>
                </a:lnTo>
                <a:lnTo>
                  <a:pt x="252513" y="858520"/>
                </a:lnTo>
                <a:lnTo>
                  <a:pt x="258230" y="854710"/>
                </a:lnTo>
                <a:lnTo>
                  <a:pt x="176326" y="854710"/>
                </a:lnTo>
                <a:lnTo>
                  <a:pt x="137706" y="806450"/>
                </a:lnTo>
                <a:lnTo>
                  <a:pt x="105448" y="753110"/>
                </a:lnTo>
                <a:lnTo>
                  <a:pt x="84687" y="707390"/>
                </a:lnTo>
                <a:lnTo>
                  <a:pt x="68764" y="659130"/>
                </a:lnTo>
                <a:lnTo>
                  <a:pt x="57917" y="609600"/>
                </a:lnTo>
                <a:lnTo>
                  <a:pt x="52387" y="557530"/>
                </a:lnTo>
                <a:lnTo>
                  <a:pt x="1062238" y="557530"/>
                </a:lnTo>
                <a:lnTo>
                  <a:pt x="1063371" y="532130"/>
                </a:lnTo>
                <a:lnTo>
                  <a:pt x="1063371" y="530860"/>
                </a:lnTo>
                <a:close/>
              </a:path>
              <a:path w="1063625" h="1062989" extrusionOk="0">
                <a:moveTo>
                  <a:pt x="557237" y="772160"/>
                </a:moveTo>
                <a:lnTo>
                  <a:pt x="506145" y="772160"/>
                </a:lnTo>
                <a:lnTo>
                  <a:pt x="506145" y="1010920"/>
                </a:lnTo>
                <a:lnTo>
                  <a:pt x="557237" y="1010920"/>
                </a:lnTo>
                <a:lnTo>
                  <a:pt x="557237" y="772160"/>
                </a:lnTo>
                <a:close/>
              </a:path>
              <a:path w="1063625" h="1062989" extrusionOk="0">
                <a:moveTo>
                  <a:pt x="786738" y="772160"/>
                </a:moveTo>
                <a:lnTo>
                  <a:pt x="557237" y="772160"/>
                </a:lnTo>
                <a:lnTo>
                  <a:pt x="599339" y="777240"/>
                </a:lnTo>
                <a:lnTo>
                  <a:pt x="640316" y="784860"/>
                </a:lnTo>
                <a:lnTo>
                  <a:pt x="679990" y="796290"/>
                </a:lnTo>
                <a:lnTo>
                  <a:pt x="718185" y="810260"/>
                </a:lnTo>
                <a:lnTo>
                  <a:pt x="711388" y="825500"/>
                </a:lnTo>
                <a:lnTo>
                  <a:pt x="688886" y="871220"/>
                </a:lnTo>
                <a:lnTo>
                  <a:pt x="667872" y="908050"/>
                </a:lnTo>
                <a:lnTo>
                  <a:pt x="644821" y="942340"/>
                </a:lnTo>
                <a:lnTo>
                  <a:pt x="619825" y="976630"/>
                </a:lnTo>
                <a:lnTo>
                  <a:pt x="592975" y="1008380"/>
                </a:lnTo>
                <a:lnTo>
                  <a:pt x="584110" y="1009650"/>
                </a:lnTo>
                <a:lnTo>
                  <a:pt x="575197" y="1009650"/>
                </a:lnTo>
                <a:lnTo>
                  <a:pt x="566238" y="1010920"/>
                </a:lnTo>
                <a:lnTo>
                  <a:pt x="761530" y="1010920"/>
                </a:lnTo>
                <a:lnTo>
                  <a:pt x="795769" y="991870"/>
                </a:lnTo>
                <a:lnTo>
                  <a:pt x="672744" y="991870"/>
                </a:lnTo>
                <a:lnTo>
                  <a:pt x="693124" y="962660"/>
                </a:lnTo>
                <a:lnTo>
                  <a:pt x="712187" y="933450"/>
                </a:lnTo>
                <a:lnTo>
                  <a:pt x="729912" y="902970"/>
                </a:lnTo>
                <a:lnTo>
                  <a:pt x="750875" y="862330"/>
                </a:lnTo>
                <a:lnTo>
                  <a:pt x="755361" y="852170"/>
                </a:lnTo>
                <a:lnTo>
                  <a:pt x="759718" y="843280"/>
                </a:lnTo>
                <a:lnTo>
                  <a:pt x="763930" y="833120"/>
                </a:lnTo>
                <a:lnTo>
                  <a:pt x="855218" y="833120"/>
                </a:lnTo>
                <a:lnTo>
                  <a:pt x="835401" y="817880"/>
                </a:lnTo>
                <a:lnTo>
                  <a:pt x="809527" y="800100"/>
                </a:lnTo>
                <a:lnTo>
                  <a:pt x="782535" y="784860"/>
                </a:lnTo>
                <a:lnTo>
                  <a:pt x="785236" y="777240"/>
                </a:lnTo>
                <a:lnTo>
                  <a:pt x="786738" y="772160"/>
                </a:lnTo>
                <a:close/>
              </a:path>
              <a:path w="1063625" h="1062989" extrusionOk="0">
                <a:moveTo>
                  <a:pt x="361712" y="826770"/>
                </a:moveTo>
                <a:lnTo>
                  <a:pt x="305523" y="826770"/>
                </a:lnTo>
                <a:lnTo>
                  <a:pt x="310438" y="838200"/>
                </a:lnTo>
                <a:lnTo>
                  <a:pt x="315547" y="848360"/>
                </a:lnTo>
                <a:lnTo>
                  <a:pt x="320832" y="859790"/>
                </a:lnTo>
                <a:lnTo>
                  <a:pt x="343300" y="902970"/>
                </a:lnTo>
                <a:lnTo>
                  <a:pt x="381664" y="965200"/>
                </a:lnTo>
                <a:lnTo>
                  <a:pt x="402932" y="994410"/>
                </a:lnTo>
                <a:lnTo>
                  <a:pt x="468736" y="994410"/>
                </a:lnTo>
                <a:lnTo>
                  <a:pt x="454418" y="977900"/>
                </a:lnTo>
                <a:lnTo>
                  <a:pt x="428801" y="943610"/>
                </a:lnTo>
                <a:lnTo>
                  <a:pt x="405190" y="908050"/>
                </a:lnTo>
                <a:lnTo>
                  <a:pt x="383679" y="871220"/>
                </a:lnTo>
                <a:lnTo>
                  <a:pt x="375148" y="854710"/>
                </a:lnTo>
                <a:lnTo>
                  <a:pt x="367039" y="838200"/>
                </a:lnTo>
                <a:lnTo>
                  <a:pt x="361712" y="826770"/>
                </a:lnTo>
                <a:close/>
              </a:path>
              <a:path w="1063625" h="1062989" extrusionOk="0">
                <a:moveTo>
                  <a:pt x="855218" y="833120"/>
                </a:moveTo>
                <a:lnTo>
                  <a:pt x="763930" y="833120"/>
                </a:lnTo>
                <a:lnTo>
                  <a:pt x="778770" y="842010"/>
                </a:lnTo>
                <a:lnTo>
                  <a:pt x="793238" y="850900"/>
                </a:lnTo>
                <a:lnTo>
                  <a:pt x="827884" y="876300"/>
                </a:lnTo>
                <a:lnTo>
                  <a:pt x="841106" y="887730"/>
                </a:lnTo>
                <a:lnTo>
                  <a:pt x="847572" y="892810"/>
                </a:lnTo>
                <a:lnTo>
                  <a:pt x="808248" y="924560"/>
                </a:lnTo>
                <a:lnTo>
                  <a:pt x="765830" y="951230"/>
                </a:lnTo>
                <a:lnTo>
                  <a:pt x="720576" y="974090"/>
                </a:lnTo>
                <a:lnTo>
                  <a:pt x="672744" y="991870"/>
                </a:lnTo>
                <a:lnTo>
                  <a:pt x="795769" y="991870"/>
                </a:lnTo>
                <a:lnTo>
                  <a:pt x="845746" y="960120"/>
                </a:lnTo>
                <a:lnTo>
                  <a:pt x="883843" y="929640"/>
                </a:lnTo>
                <a:lnTo>
                  <a:pt x="911557" y="902970"/>
                </a:lnTo>
                <a:lnTo>
                  <a:pt x="930654" y="882650"/>
                </a:lnTo>
                <a:lnTo>
                  <a:pt x="935711" y="877570"/>
                </a:lnTo>
                <a:lnTo>
                  <a:pt x="940625" y="871220"/>
                </a:lnTo>
                <a:lnTo>
                  <a:pt x="951282" y="857250"/>
                </a:lnTo>
                <a:lnTo>
                  <a:pt x="883856" y="857250"/>
                </a:lnTo>
                <a:lnTo>
                  <a:pt x="860172" y="836930"/>
                </a:lnTo>
                <a:lnTo>
                  <a:pt x="855218" y="833120"/>
                </a:lnTo>
                <a:close/>
              </a:path>
              <a:path w="1063625" h="1062989" extrusionOk="0">
                <a:moveTo>
                  <a:pt x="1062238" y="557530"/>
                </a:moveTo>
                <a:lnTo>
                  <a:pt x="1010996" y="557530"/>
                </a:lnTo>
                <a:lnTo>
                  <a:pt x="1005464" y="609600"/>
                </a:lnTo>
                <a:lnTo>
                  <a:pt x="994613" y="659130"/>
                </a:lnTo>
                <a:lnTo>
                  <a:pt x="978685" y="707390"/>
                </a:lnTo>
                <a:lnTo>
                  <a:pt x="957922" y="753110"/>
                </a:lnTo>
                <a:lnTo>
                  <a:pt x="924536" y="807720"/>
                </a:lnTo>
                <a:lnTo>
                  <a:pt x="884377" y="857250"/>
                </a:lnTo>
                <a:lnTo>
                  <a:pt x="951282" y="857250"/>
                </a:lnTo>
                <a:lnTo>
                  <a:pt x="981373" y="815340"/>
                </a:lnTo>
                <a:lnTo>
                  <a:pt x="1014577" y="753110"/>
                </a:lnTo>
                <a:lnTo>
                  <a:pt x="1031566" y="711200"/>
                </a:lnTo>
                <a:lnTo>
                  <a:pt x="1045156" y="669290"/>
                </a:lnTo>
                <a:lnTo>
                  <a:pt x="1055131" y="624840"/>
                </a:lnTo>
                <a:lnTo>
                  <a:pt x="1061274" y="579120"/>
                </a:lnTo>
                <a:lnTo>
                  <a:pt x="1062238" y="557530"/>
                </a:lnTo>
                <a:close/>
              </a:path>
              <a:path w="1063625" h="1062989" extrusionOk="0">
                <a:moveTo>
                  <a:pt x="297726" y="557530"/>
                </a:moveTo>
                <a:lnTo>
                  <a:pt x="246634" y="557530"/>
                </a:lnTo>
                <a:lnTo>
                  <a:pt x="250074" y="608330"/>
                </a:lnTo>
                <a:lnTo>
                  <a:pt x="256700" y="657860"/>
                </a:lnTo>
                <a:lnTo>
                  <a:pt x="266423" y="706120"/>
                </a:lnTo>
                <a:lnTo>
                  <a:pt x="279158" y="753110"/>
                </a:lnTo>
                <a:lnTo>
                  <a:pt x="287451" y="778510"/>
                </a:lnTo>
                <a:lnTo>
                  <a:pt x="257794" y="795020"/>
                </a:lnTo>
                <a:lnTo>
                  <a:pt x="229355" y="812800"/>
                </a:lnTo>
                <a:lnTo>
                  <a:pt x="202184" y="833120"/>
                </a:lnTo>
                <a:lnTo>
                  <a:pt x="176326" y="854710"/>
                </a:lnTo>
                <a:lnTo>
                  <a:pt x="258230" y="854710"/>
                </a:lnTo>
                <a:lnTo>
                  <a:pt x="269665" y="847090"/>
                </a:lnTo>
                <a:lnTo>
                  <a:pt x="287331" y="836930"/>
                </a:lnTo>
                <a:lnTo>
                  <a:pt x="305523" y="826770"/>
                </a:lnTo>
                <a:lnTo>
                  <a:pt x="361712" y="826770"/>
                </a:lnTo>
                <a:lnTo>
                  <a:pt x="359344" y="821690"/>
                </a:lnTo>
                <a:lnTo>
                  <a:pt x="388793" y="792480"/>
                </a:lnTo>
                <a:lnTo>
                  <a:pt x="426810" y="782320"/>
                </a:lnTo>
                <a:lnTo>
                  <a:pt x="465972" y="775970"/>
                </a:lnTo>
                <a:lnTo>
                  <a:pt x="506145" y="772160"/>
                </a:lnTo>
                <a:lnTo>
                  <a:pt x="786738" y="772160"/>
                </a:lnTo>
                <a:lnTo>
                  <a:pt x="787865" y="768350"/>
                </a:lnTo>
                <a:lnTo>
                  <a:pt x="789985" y="762000"/>
                </a:lnTo>
                <a:lnTo>
                  <a:pt x="736219" y="762000"/>
                </a:lnTo>
                <a:lnTo>
                  <a:pt x="723971" y="756920"/>
                </a:lnTo>
                <a:lnTo>
                  <a:pt x="334225" y="756920"/>
                </a:lnTo>
                <a:lnTo>
                  <a:pt x="332828" y="753110"/>
                </a:lnTo>
                <a:lnTo>
                  <a:pt x="319128" y="706120"/>
                </a:lnTo>
                <a:lnTo>
                  <a:pt x="308629" y="657860"/>
                </a:lnTo>
                <a:lnTo>
                  <a:pt x="301453" y="608330"/>
                </a:lnTo>
                <a:lnTo>
                  <a:pt x="297726" y="557530"/>
                </a:lnTo>
                <a:close/>
              </a:path>
              <a:path w="1063625" h="1062989" extrusionOk="0">
                <a:moveTo>
                  <a:pt x="824776" y="557530"/>
                </a:moveTo>
                <a:lnTo>
                  <a:pt x="773684" y="557530"/>
                </a:lnTo>
                <a:lnTo>
                  <a:pt x="770130" y="608330"/>
                </a:lnTo>
                <a:lnTo>
                  <a:pt x="763144" y="657860"/>
                </a:lnTo>
                <a:lnTo>
                  <a:pt x="752836" y="706120"/>
                </a:lnTo>
                <a:lnTo>
                  <a:pt x="739317" y="753110"/>
                </a:lnTo>
                <a:lnTo>
                  <a:pt x="738314" y="755650"/>
                </a:lnTo>
                <a:lnTo>
                  <a:pt x="737247" y="759460"/>
                </a:lnTo>
                <a:lnTo>
                  <a:pt x="736219" y="762000"/>
                </a:lnTo>
                <a:lnTo>
                  <a:pt x="789985" y="762000"/>
                </a:lnTo>
                <a:lnTo>
                  <a:pt x="805437" y="706120"/>
                </a:lnTo>
                <a:lnTo>
                  <a:pt x="815009" y="657860"/>
                </a:lnTo>
                <a:lnTo>
                  <a:pt x="821486" y="608330"/>
                </a:lnTo>
                <a:lnTo>
                  <a:pt x="824776" y="557530"/>
                </a:lnTo>
                <a:close/>
              </a:path>
              <a:path w="1063625" h="1062989" extrusionOk="0">
                <a:moveTo>
                  <a:pt x="557237" y="557530"/>
                </a:moveTo>
                <a:lnTo>
                  <a:pt x="506145" y="557530"/>
                </a:lnTo>
                <a:lnTo>
                  <a:pt x="506145" y="721360"/>
                </a:lnTo>
                <a:lnTo>
                  <a:pt x="464377" y="723900"/>
                </a:lnTo>
                <a:lnTo>
                  <a:pt x="423592" y="731520"/>
                </a:lnTo>
                <a:lnTo>
                  <a:pt x="383898" y="740410"/>
                </a:lnTo>
                <a:lnTo>
                  <a:pt x="345401" y="753110"/>
                </a:lnTo>
                <a:lnTo>
                  <a:pt x="334225" y="756920"/>
                </a:lnTo>
                <a:lnTo>
                  <a:pt x="723971" y="756920"/>
                </a:lnTo>
                <a:lnTo>
                  <a:pt x="717772" y="755650"/>
                </a:lnTo>
                <a:lnTo>
                  <a:pt x="711581" y="753110"/>
                </a:lnTo>
                <a:lnTo>
                  <a:pt x="674568" y="740410"/>
                </a:lnTo>
                <a:lnTo>
                  <a:pt x="636443" y="731520"/>
                </a:lnTo>
                <a:lnTo>
                  <a:pt x="597300" y="725170"/>
                </a:lnTo>
                <a:lnTo>
                  <a:pt x="557237" y="721360"/>
                </a:lnTo>
                <a:lnTo>
                  <a:pt x="557237" y="557530"/>
                </a:lnTo>
                <a:close/>
              </a:path>
              <a:path w="1063625" h="1062989" extrusionOk="0">
                <a:moveTo>
                  <a:pt x="538683" y="0"/>
                </a:moveTo>
                <a:lnTo>
                  <a:pt x="530872" y="0"/>
                </a:lnTo>
                <a:lnTo>
                  <a:pt x="470951" y="3810"/>
                </a:lnTo>
                <a:lnTo>
                  <a:pt x="401256" y="16510"/>
                </a:lnTo>
                <a:lnTo>
                  <a:pt x="352851" y="31750"/>
                </a:lnTo>
                <a:lnTo>
                  <a:pt x="306519" y="50800"/>
                </a:lnTo>
                <a:lnTo>
                  <a:pt x="262497" y="73660"/>
                </a:lnTo>
                <a:lnTo>
                  <a:pt x="221022" y="101600"/>
                </a:lnTo>
                <a:lnTo>
                  <a:pt x="182333" y="132080"/>
                </a:lnTo>
                <a:lnTo>
                  <a:pt x="154444" y="158750"/>
                </a:lnTo>
                <a:lnTo>
                  <a:pt x="145567" y="167640"/>
                </a:lnTo>
                <a:lnTo>
                  <a:pt x="140258" y="172720"/>
                </a:lnTo>
                <a:lnTo>
                  <a:pt x="135026" y="179070"/>
                </a:lnTo>
                <a:lnTo>
                  <a:pt x="129959" y="184150"/>
                </a:lnTo>
                <a:lnTo>
                  <a:pt x="106708" y="213360"/>
                </a:lnTo>
                <a:lnTo>
                  <a:pt x="66427" y="275590"/>
                </a:lnTo>
                <a:lnTo>
                  <a:pt x="32468" y="350520"/>
                </a:lnTo>
                <a:lnTo>
                  <a:pt x="18782" y="393700"/>
                </a:lnTo>
                <a:lnTo>
                  <a:pt x="8690" y="436880"/>
                </a:lnTo>
                <a:lnTo>
                  <a:pt x="2399" y="482600"/>
                </a:lnTo>
                <a:lnTo>
                  <a:pt x="114" y="529590"/>
                </a:lnTo>
                <a:lnTo>
                  <a:pt x="114" y="530860"/>
                </a:lnTo>
                <a:lnTo>
                  <a:pt x="1063256" y="530860"/>
                </a:lnTo>
                <a:lnTo>
                  <a:pt x="1063256" y="529590"/>
                </a:lnTo>
                <a:lnTo>
                  <a:pt x="1062147" y="506730"/>
                </a:lnTo>
                <a:lnTo>
                  <a:pt x="52387" y="506730"/>
                </a:lnTo>
                <a:lnTo>
                  <a:pt x="57978" y="454660"/>
                </a:lnTo>
                <a:lnTo>
                  <a:pt x="68972" y="403860"/>
                </a:lnTo>
                <a:lnTo>
                  <a:pt x="85125" y="355600"/>
                </a:lnTo>
                <a:lnTo>
                  <a:pt x="106197" y="308610"/>
                </a:lnTo>
                <a:lnTo>
                  <a:pt x="140727" y="252730"/>
                </a:lnTo>
                <a:lnTo>
                  <a:pt x="182333" y="203200"/>
                </a:lnTo>
                <a:lnTo>
                  <a:pt x="265901" y="203200"/>
                </a:lnTo>
                <a:lnTo>
                  <a:pt x="256745" y="196850"/>
                </a:lnTo>
                <a:lnTo>
                  <a:pt x="240715" y="184150"/>
                </a:lnTo>
                <a:lnTo>
                  <a:pt x="229854" y="176530"/>
                </a:lnTo>
                <a:lnTo>
                  <a:pt x="224506" y="171450"/>
                </a:lnTo>
                <a:lnTo>
                  <a:pt x="259534" y="135890"/>
                </a:lnTo>
                <a:lnTo>
                  <a:pt x="303020" y="109220"/>
                </a:lnTo>
                <a:lnTo>
                  <a:pt x="349390" y="87630"/>
                </a:lnTo>
                <a:lnTo>
                  <a:pt x="398335" y="71120"/>
                </a:lnTo>
                <a:lnTo>
                  <a:pt x="463388" y="71120"/>
                </a:lnTo>
                <a:lnTo>
                  <a:pt x="477215" y="54610"/>
                </a:lnTo>
                <a:lnTo>
                  <a:pt x="484389" y="53340"/>
                </a:lnTo>
                <a:lnTo>
                  <a:pt x="498871" y="53340"/>
                </a:lnTo>
                <a:lnTo>
                  <a:pt x="506145" y="52070"/>
                </a:lnTo>
                <a:lnTo>
                  <a:pt x="759823" y="52070"/>
                </a:lnTo>
                <a:lnTo>
                  <a:pt x="714673" y="33020"/>
                </a:lnTo>
                <a:lnTo>
                  <a:pt x="667518" y="19050"/>
                </a:lnTo>
                <a:lnTo>
                  <a:pt x="618578" y="7620"/>
                </a:lnTo>
                <a:lnTo>
                  <a:pt x="579054" y="2540"/>
                </a:lnTo>
                <a:lnTo>
                  <a:pt x="538683" y="0"/>
                </a:lnTo>
                <a:close/>
              </a:path>
              <a:path w="1063625" h="1062989" extrusionOk="0">
                <a:moveTo>
                  <a:pt x="265901" y="203200"/>
                </a:moveTo>
                <a:lnTo>
                  <a:pt x="182333" y="203200"/>
                </a:lnTo>
                <a:lnTo>
                  <a:pt x="207279" y="223520"/>
                </a:lnTo>
                <a:lnTo>
                  <a:pt x="233433" y="242570"/>
                </a:lnTo>
                <a:lnTo>
                  <a:pt x="260752" y="260350"/>
                </a:lnTo>
                <a:lnTo>
                  <a:pt x="289191" y="275590"/>
                </a:lnTo>
                <a:lnTo>
                  <a:pt x="286318" y="284480"/>
                </a:lnTo>
                <a:lnTo>
                  <a:pt x="283533" y="292100"/>
                </a:lnTo>
                <a:lnTo>
                  <a:pt x="280844" y="300990"/>
                </a:lnTo>
                <a:lnTo>
                  <a:pt x="278257" y="308610"/>
                </a:lnTo>
                <a:lnTo>
                  <a:pt x="265646" y="356870"/>
                </a:lnTo>
                <a:lnTo>
                  <a:pt x="256090" y="405130"/>
                </a:lnTo>
                <a:lnTo>
                  <a:pt x="249680" y="455930"/>
                </a:lnTo>
                <a:lnTo>
                  <a:pt x="246506" y="506730"/>
                </a:lnTo>
                <a:lnTo>
                  <a:pt x="297599" y="506730"/>
                </a:lnTo>
                <a:lnTo>
                  <a:pt x="301022" y="455930"/>
                </a:lnTo>
                <a:lnTo>
                  <a:pt x="307925" y="405130"/>
                </a:lnTo>
                <a:lnTo>
                  <a:pt x="318203" y="356870"/>
                </a:lnTo>
                <a:lnTo>
                  <a:pt x="331749" y="308610"/>
                </a:lnTo>
                <a:lnTo>
                  <a:pt x="333082" y="304800"/>
                </a:lnTo>
                <a:lnTo>
                  <a:pt x="335915" y="297180"/>
                </a:lnTo>
                <a:lnTo>
                  <a:pt x="727284" y="297180"/>
                </a:lnTo>
                <a:lnTo>
                  <a:pt x="733831" y="294640"/>
                </a:lnTo>
                <a:lnTo>
                  <a:pt x="787871" y="294640"/>
                </a:lnTo>
                <a:lnTo>
                  <a:pt x="786603" y="290830"/>
                </a:lnTo>
                <a:lnTo>
                  <a:pt x="783533" y="281940"/>
                </a:lnTo>
                <a:lnTo>
                  <a:pt x="506145" y="281940"/>
                </a:lnTo>
                <a:lnTo>
                  <a:pt x="466498" y="278130"/>
                </a:lnTo>
                <a:lnTo>
                  <a:pt x="427843" y="271780"/>
                </a:lnTo>
                <a:lnTo>
                  <a:pt x="390313" y="261620"/>
                </a:lnTo>
                <a:lnTo>
                  <a:pt x="354037" y="248920"/>
                </a:lnTo>
                <a:lnTo>
                  <a:pt x="361310" y="232410"/>
                </a:lnTo>
                <a:lnTo>
                  <a:pt x="363672" y="227330"/>
                </a:lnTo>
                <a:lnTo>
                  <a:pt x="307632" y="227330"/>
                </a:lnTo>
                <a:lnTo>
                  <a:pt x="290180" y="218440"/>
                </a:lnTo>
                <a:lnTo>
                  <a:pt x="273226" y="208280"/>
                </a:lnTo>
                <a:lnTo>
                  <a:pt x="265901" y="203200"/>
                </a:lnTo>
                <a:close/>
              </a:path>
              <a:path w="1063625" h="1062989" extrusionOk="0">
                <a:moveTo>
                  <a:pt x="727284" y="297180"/>
                </a:moveTo>
                <a:lnTo>
                  <a:pt x="335915" y="297180"/>
                </a:lnTo>
                <a:lnTo>
                  <a:pt x="344190" y="299720"/>
                </a:lnTo>
                <a:lnTo>
                  <a:pt x="352513" y="303530"/>
                </a:lnTo>
                <a:lnTo>
                  <a:pt x="402389" y="318770"/>
                </a:lnTo>
                <a:lnTo>
                  <a:pt x="436248" y="325120"/>
                </a:lnTo>
                <a:lnTo>
                  <a:pt x="470863" y="330200"/>
                </a:lnTo>
                <a:lnTo>
                  <a:pt x="506145" y="334010"/>
                </a:lnTo>
                <a:lnTo>
                  <a:pt x="506145" y="506730"/>
                </a:lnTo>
                <a:lnTo>
                  <a:pt x="557237" y="506730"/>
                </a:lnTo>
                <a:lnTo>
                  <a:pt x="557237" y="334010"/>
                </a:lnTo>
                <a:lnTo>
                  <a:pt x="592512" y="330200"/>
                </a:lnTo>
                <a:lnTo>
                  <a:pt x="627124" y="325120"/>
                </a:lnTo>
                <a:lnTo>
                  <a:pt x="660981" y="318770"/>
                </a:lnTo>
                <a:lnTo>
                  <a:pt x="693991" y="308610"/>
                </a:lnTo>
                <a:lnTo>
                  <a:pt x="704090" y="306070"/>
                </a:lnTo>
                <a:lnTo>
                  <a:pt x="727284" y="297180"/>
                </a:lnTo>
                <a:close/>
              </a:path>
              <a:path w="1063625" h="1062989" extrusionOk="0">
                <a:moveTo>
                  <a:pt x="787871" y="294640"/>
                </a:moveTo>
                <a:lnTo>
                  <a:pt x="733831" y="294640"/>
                </a:lnTo>
                <a:lnTo>
                  <a:pt x="735545" y="299720"/>
                </a:lnTo>
                <a:lnTo>
                  <a:pt x="737184" y="304800"/>
                </a:lnTo>
                <a:lnTo>
                  <a:pt x="752518" y="356870"/>
                </a:lnTo>
                <a:lnTo>
                  <a:pt x="762992" y="405130"/>
                </a:lnTo>
                <a:lnTo>
                  <a:pt x="770086" y="455930"/>
                </a:lnTo>
                <a:lnTo>
                  <a:pt x="773684" y="506730"/>
                </a:lnTo>
                <a:lnTo>
                  <a:pt x="824776" y="506730"/>
                </a:lnTo>
                <a:lnTo>
                  <a:pt x="821446" y="455930"/>
                </a:lnTo>
                <a:lnTo>
                  <a:pt x="814887" y="405130"/>
                </a:lnTo>
                <a:lnTo>
                  <a:pt x="805182" y="356870"/>
                </a:lnTo>
                <a:lnTo>
                  <a:pt x="792416" y="308610"/>
                </a:lnTo>
                <a:lnTo>
                  <a:pt x="789563" y="299720"/>
                </a:lnTo>
                <a:lnTo>
                  <a:pt x="787871" y="294640"/>
                </a:lnTo>
                <a:close/>
              </a:path>
              <a:path w="1063625" h="1062989" extrusionOk="0">
                <a:moveTo>
                  <a:pt x="948575" y="203200"/>
                </a:moveTo>
                <a:lnTo>
                  <a:pt x="881037" y="203200"/>
                </a:lnTo>
                <a:lnTo>
                  <a:pt x="902672" y="227330"/>
                </a:lnTo>
                <a:lnTo>
                  <a:pt x="922643" y="252730"/>
                </a:lnTo>
                <a:lnTo>
                  <a:pt x="957173" y="308610"/>
                </a:lnTo>
                <a:lnTo>
                  <a:pt x="978245" y="355600"/>
                </a:lnTo>
                <a:lnTo>
                  <a:pt x="994400" y="403860"/>
                </a:lnTo>
                <a:lnTo>
                  <a:pt x="1005397" y="454660"/>
                </a:lnTo>
                <a:lnTo>
                  <a:pt x="1010996" y="506730"/>
                </a:lnTo>
                <a:lnTo>
                  <a:pt x="1062147" y="506730"/>
                </a:lnTo>
                <a:lnTo>
                  <a:pt x="1054685" y="436880"/>
                </a:lnTo>
                <a:lnTo>
                  <a:pt x="1044591" y="393700"/>
                </a:lnTo>
                <a:lnTo>
                  <a:pt x="1030903" y="350520"/>
                </a:lnTo>
                <a:lnTo>
                  <a:pt x="1013828" y="308610"/>
                </a:lnTo>
                <a:lnTo>
                  <a:pt x="977863" y="243840"/>
                </a:lnTo>
                <a:lnTo>
                  <a:pt x="956662" y="213360"/>
                </a:lnTo>
                <a:lnTo>
                  <a:pt x="948575" y="203200"/>
                </a:lnTo>
                <a:close/>
              </a:path>
              <a:path w="1063625" h="1062989" extrusionOk="0">
                <a:moveTo>
                  <a:pt x="557237" y="52070"/>
                </a:moveTo>
                <a:lnTo>
                  <a:pt x="506145" y="52070"/>
                </a:lnTo>
                <a:lnTo>
                  <a:pt x="506145" y="281940"/>
                </a:lnTo>
                <a:lnTo>
                  <a:pt x="557237" y="281940"/>
                </a:lnTo>
                <a:lnTo>
                  <a:pt x="557237" y="52070"/>
                </a:lnTo>
                <a:close/>
              </a:path>
              <a:path w="1063625" h="1062989" extrusionOk="0">
                <a:moveTo>
                  <a:pt x="759823" y="52070"/>
                </a:moveTo>
                <a:lnTo>
                  <a:pt x="557237" y="52070"/>
                </a:lnTo>
                <a:lnTo>
                  <a:pt x="566240" y="53340"/>
                </a:lnTo>
                <a:lnTo>
                  <a:pt x="575203" y="53340"/>
                </a:lnTo>
                <a:lnTo>
                  <a:pt x="592988" y="55880"/>
                </a:lnTo>
                <a:lnTo>
                  <a:pt x="618428" y="86360"/>
                </a:lnTo>
                <a:lnTo>
                  <a:pt x="642200" y="118110"/>
                </a:lnTo>
                <a:lnTo>
                  <a:pt x="664240" y="149860"/>
                </a:lnTo>
                <a:lnTo>
                  <a:pt x="684479" y="184150"/>
                </a:lnTo>
                <a:lnTo>
                  <a:pt x="700598" y="215900"/>
                </a:lnTo>
                <a:lnTo>
                  <a:pt x="708110" y="231140"/>
                </a:lnTo>
                <a:lnTo>
                  <a:pt x="677674" y="260350"/>
                </a:lnTo>
                <a:lnTo>
                  <a:pt x="638702" y="271780"/>
                </a:lnTo>
                <a:lnTo>
                  <a:pt x="598500" y="278130"/>
                </a:lnTo>
                <a:lnTo>
                  <a:pt x="557237" y="281940"/>
                </a:lnTo>
                <a:lnTo>
                  <a:pt x="783533" y="281940"/>
                </a:lnTo>
                <a:lnTo>
                  <a:pt x="780351" y="273050"/>
                </a:lnTo>
                <a:lnTo>
                  <a:pt x="807090" y="257810"/>
                </a:lnTo>
                <a:lnTo>
                  <a:pt x="832794" y="240030"/>
                </a:lnTo>
                <a:lnTo>
                  <a:pt x="853926" y="224790"/>
                </a:lnTo>
                <a:lnTo>
                  <a:pt x="761365" y="224790"/>
                </a:lnTo>
                <a:lnTo>
                  <a:pt x="756797" y="214630"/>
                </a:lnTo>
                <a:lnTo>
                  <a:pt x="726599" y="154940"/>
                </a:lnTo>
                <a:lnTo>
                  <a:pt x="691866" y="99060"/>
                </a:lnTo>
                <a:lnTo>
                  <a:pt x="672744" y="72390"/>
                </a:lnTo>
                <a:lnTo>
                  <a:pt x="797978" y="72390"/>
                </a:lnTo>
                <a:lnTo>
                  <a:pt x="759823" y="52070"/>
                </a:lnTo>
                <a:close/>
              </a:path>
              <a:path w="1063625" h="1062989" extrusionOk="0">
                <a:moveTo>
                  <a:pt x="463388" y="71120"/>
                </a:moveTo>
                <a:lnTo>
                  <a:pt x="398335" y="71120"/>
                </a:lnTo>
                <a:lnTo>
                  <a:pt x="378916" y="97790"/>
                </a:lnTo>
                <a:lnTo>
                  <a:pt x="360705" y="125730"/>
                </a:lnTo>
                <a:lnTo>
                  <a:pt x="343703" y="154940"/>
                </a:lnTo>
                <a:lnTo>
                  <a:pt x="327914" y="184150"/>
                </a:lnTo>
                <a:lnTo>
                  <a:pt x="322612" y="195580"/>
                </a:lnTo>
                <a:lnTo>
                  <a:pt x="317449" y="205740"/>
                </a:lnTo>
                <a:lnTo>
                  <a:pt x="312447" y="217170"/>
                </a:lnTo>
                <a:lnTo>
                  <a:pt x="307632" y="227330"/>
                </a:lnTo>
                <a:lnTo>
                  <a:pt x="363672" y="227330"/>
                </a:lnTo>
                <a:lnTo>
                  <a:pt x="368985" y="215900"/>
                </a:lnTo>
                <a:lnTo>
                  <a:pt x="377051" y="200660"/>
                </a:lnTo>
                <a:lnTo>
                  <a:pt x="385495" y="184150"/>
                </a:lnTo>
                <a:lnTo>
                  <a:pt x="405749" y="149860"/>
                </a:lnTo>
                <a:lnTo>
                  <a:pt x="427840" y="116840"/>
                </a:lnTo>
                <a:lnTo>
                  <a:pt x="451689" y="85090"/>
                </a:lnTo>
                <a:lnTo>
                  <a:pt x="463388" y="71120"/>
                </a:lnTo>
                <a:close/>
              </a:path>
              <a:path w="1063625" h="1062989" extrusionOk="0">
                <a:moveTo>
                  <a:pt x="797978" y="72390"/>
                </a:moveTo>
                <a:lnTo>
                  <a:pt x="672744" y="72390"/>
                </a:lnTo>
                <a:lnTo>
                  <a:pt x="719501" y="90170"/>
                </a:lnTo>
                <a:lnTo>
                  <a:pt x="763819" y="111760"/>
                </a:lnTo>
                <a:lnTo>
                  <a:pt x="805446" y="137160"/>
                </a:lnTo>
                <a:lnTo>
                  <a:pt x="844130" y="167640"/>
                </a:lnTo>
                <a:lnTo>
                  <a:pt x="838866" y="171450"/>
                </a:lnTo>
                <a:lnTo>
                  <a:pt x="833521" y="176530"/>
                </a:lnTo>
                <a:lnTo>
                  <a:pt x="822655" y="184150"/>
                </a:lnTo>
                <a:lnTo>
                  <a:pt x="807922" y="195580"/>
                </a:lnTo>
                <a:lnTo>
                  <a:pt x="792824" y="205740"/>
                </a:lnTo>
                <a:lnTo>
                  <a:pt x="777319" y="215900"/>
                </a:lnTo>
                <a:lnTo>
                  <a:pt x="761365" y="224790"/>
                </a:lnTo>
                <a:lnTo>
                  <a:pt x="853926" y="224790"/>
                </a:lnTo>
                <a:lnTo>
                  <a:pt x="857448" y="222250"/>
                </a:lnTo>
                <a:lnTo>
                  <a:pt x="881037" y="203200"/>
                </a:lnTo>
                <a:lnTo>
                  <a:pt x="948575" y="203200"/>
                </a:lnTo>
                <a:lnTo>
                  <a:pt x="933411" y="184150"/>
                </a:lnTo>
                <a:lnTo>
                  <a:pt x="928344" y="179070"/>
                </a:lnTo>
                <a:lnTo>
                  <a:pt x="923112" y="172720"/>
                </a:lnTo>
                <a:lnTo>
                  <a:pt x="917803" y="167640"/>
                </a:lnTo>
                <a:lnTo>
                  <a:pt x="908926" y="158750"/>
                </a:lnTo>
                <a:lnTo>
                  <a:pt x="899839" y="149860"/>
                </a:lnTo>
                <a:lnTo>
                  <a:pt x="890543" y="140970"/>
                </a:lnTo>
                <a:lnTo>
                  <a:pt x="881037" y="132080"/>
                </a:lnTo>
                <a:lnTo>
                  <a:pt x="843225" y="101600"/>
                </a:lnTo>
                <a:lnTo>
                  <a:pt x="802747" y="74930"/>
                </a:lnTo>
                <a:lnTo>
                  <a:pt x="797978" y="7239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4281830" y="1841474"/>
            <a:ext cx="937971" cy="18200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9" name="Google Shape;59;p1"/>
          <p:cNvGrpSpPr/>
          <p:nvPr/>
        </p:nvGrpSpPr>
        <p:grpSpPr>
          <a:xfrm>
            <a:off x="5400217" y="1845602"/>
            <a:ext cx="697839" cy="173735"/>
            <a:chOff x="5400217" y="1845602"/>
            <a:chExt cx="697839" cy="173735"/>
          </a:xfrm>
        </p:grpSpPr>
        <p:sp>
          <p:nvSpPr>
            <p:cNvPr id="60" name="Google Shape;60;p1"/>
            <p:cNvSpPr/>
            <p:nvPr/>
          </p:nvSpPr>
          <p:spPr>
            <a:xfrm>
              <a:off x="5400217" y="1845843"/>
              <a:ext cx="136169" cy="173494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5561126" y="1845614"/>
              <a:ext cx="174370" cy="17371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5772060" y="1845602"/>
              <a:ext cx="325996" cy="173723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1"/>
          <p:cNvSpPr/>
          <p:nvPr/>
        </p:nvSpPr>
        <p:spPr>
          <a:xfrm>
            <a:off x="6235801" y="1845614"/>
            <a:ext cx="174370" cy="1737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4108932" y="2168461"/>
            <a:ext cx="800315" cy="18200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5" name="Google Shape;65;p1"/>
          <p:cNvGrpSpPr/>
          <p:nvPr/>
        </p:nvGrpSpPr>
        <p:grpSpPr>
          <a:xfrm>
            <a:off x="4961699" y="2178545"/>
            <a:ext cx="111125" cy="161734"/>
            <a:chOff x="4961699" y="2178545"/>
            <a:chExt cx="111125" cy="161734"/>
          </a:xfrm>
        </p:grpSpPr>
        <p:sp>
          <p:nvSpPr>
            <p:cNvPr id="66" name="Google Shape;66;p1"/>
            <p:cNvSpPr/>
            <p:nvPr/>
          </p:nvSpPr>
          <p:spPr>
            <a:xfrm>
              <a:off x="4961699" y="2178545"/>
              <a:ext cx="111125" cy="161290"/>
            </a:xfrm>
            <a:custGeom>
              <a:avLst/>
              <a:gdLst/>
              <a:ahLst/>
              <a:cxnLst/>
              <a:rect l="l" t="t" r="r" b="b"/>
              <a:pathLst>
                <a:path w="111125" h="161289" extrusionOk="0">
                  <a:moveTo>
                    <a:pt x="11082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69850"/>
                  </a:lnTo>
                  <a:lnTo>
                    <a:pt x="0" y="91440"/>
                  </a:lnTo>
                  <a:lnTo>
                    <a:pt x="0" y="139700"/>
                  </a:lnTo>
                  <a:lnTo>
                    <a:pt x="0" y="161290"/>
                  </a:lnTo>
                  <a:lnTo>
                    <a:pt x="110820" y="161290"/>
                  </a:lnTo>
                  <a:lnTo>
                    <a:pt x="110820" y="139700"/>
                  </a:lnTo>
                  <a:lnTo>
                    <a:pt x="22542" y="139700"/>
                  </a:lnTo>
                  <a:lnTo>
                    <a:pt x="22542" y="91440"/>
                  </a:lnTo>
                  <a:lnTo>
                    <a:pt x="104406" y="91440"/>
                  </a:lnTo>
                  <a:lnTo>
                    <a:pt x="104406" y="69850"/>
                  </a:lnTo>
                  <a:lnTo>
                    <a:pt x="22542" y="69850"/>
                  </a:lnTo>
                  <a:lnTo>
                    <a:pt x="22542" y="21590"/>
                  </a:lnTo>
                  <a:lnTo>
                    <a:pt x="110820" y="21590"/>
                  </a:lnTo>
                  <a:lnTo>
                    <a:pt x="110820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4961699" y="2178989"/>
              <a:ext cx="111125" cy="161290"/>
            </a:xfrm>
            <a:custGeom>
              <a:avLst/>
              <a:gdLst/>
              <a:ahLst/>
              <a:cxnLst/>
              <a:rect l="l" t="t" r="r" b="b"/>
              <a:pathLst>
                <a:path w="111125" h="161289" extrusionOk="0">
                  <a:moveTo>
                    <a:pt x="22542" y="21145"/>
                  </a:moveTo>
                  <a:lnTo>
                    <a:pt x="22542" y="69888"/>
                  </a:lnTo>
                  <a:lnTo>
                    <a:pt x="104406" y="69888"/>
                  </a:lnTo>
                  <a:lnTo>
                    <a:pt x="104406" y="91046"/>
                  </a:lnTo>
                  <a:lnTo>
                    <a:pt x="22542" y="91046"/>
                  </a:lnTo>
                  <a:lnTo>
                    <a:pt x="22542" y="139788"/>
                  </a:lnTo>
                  <a:lnTo>
                    <a:pt x="110820" y="139788"/>
                  </a:lnTo>
                  <a:lnTo>
                    <a:pt x="110820" y="160947"/>
                  </a:lnTo>
                  <a:lnTo>
                    <a:pt x="0" y="160947"/>
                  </a:lnTo>
                  <a:lnTo>
                    <a:pt x="0" y="0"/>
                  </a:lnTo>
                  <a:lnTo>
                    <a:pt x="110820" y="0"/>
                  </a:lnTo>
                  <a:lnTo>
                    <a:pt x="110820" y="21145"/>
                  </a:lnTo>
                  <a:lnTo>
                    <a:pt x="22542" y="21145"/>
                  </a:lnTo>
                  <a:close/>
                </a:path>
              </a:pathLst>
            </a:custGeom>
            <a:noFill/>
            <a:ln w="12775" cap="flat" cmpd="sng">
              <a:solidFill>
                <a:srgbClr val="484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8" name="Google Shape;68;p1"/>
          <p:cNvGrpSpPr/>
          <p:nvPr/>
        </p:nvGrpSpPr>
        <p:grpSpPr>
          <a:xfrm>
            <a:off x="5110009" y="2178989"/>
            <a:ext cx="193231" cy="161290"/>
            <a:chOff x="5110009" y="2178989"/>
            <a:chExt cx="193231" cy="161290"/>
          </a:xfrm>
        </p:grpSpPr>
        <p:sp>
          <p:nvSpPr>
            <p:cNvPr id="69" name="Google Shape;69;p1"/>
            <p:cNvSpPr/>
            <p:nvPr/>
          </p:nvSpPr>
          <p:spPr>
            <a:xfrm>
              <a:off x="5110010" y="2178989"/>
              <a:ext cx="121285" cy="161290"/>
            </a:xfrm>
            <a:custGeom>
              <a:avLst/>
              <a:gdLst/>
              <a:ahLst/>
              <a:cxnLst/>
              <a:rect l="l" t="t" r="r" b="b"/>
              <a:pathLst>
                <a:path w="121285" h="161289" extrusionOk="0">
                  <a:moveTo>
                    <a:pt x="12101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352" y="20320"/>
                  </a:lnTo>
                  <a:lnTo>
                    <a:pt x="49352" y="161290"/>
                  </a:lnTo>
                  <a:lnTo>
                    <a:pt x="71653" y="161290"/>
                  </a:lnTo>
                  <a:lnTo>
                    <a:pt x="71653" y="20320"/>
                  </a:lnTo>
                  <a:lnTo>
                    <a:pt x="121018" y="20320"/>
                  </a:lnTo>
                  <a:lnTo>
                    <a:pt x="121018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5110009" y="2178989"/>
              <a:ext cx="121285" cy="161290"/>
            </a:xfrm>
            <a:custGeom>
              <a:avLst/>
              <a:gdLst/>
              <a:ahLst/>
              <a:cxnLst/>
              <a:rect l="l" t="t" r="r" b="b"/>
              <a:pathLst>
                <a:path w="121285" h="161289" extrusionOk="0">
                  <a:moveTo>
                    <a:pt x="121018" y="0"/>
                  </a:moveTo>
                  <a:lnTo>
                    <a:pt x="121018" y="20459"/>
                  </a:lnTo>
                  <a:lnTo>
                    <a:pt x="71653" y="20459"/>
                  </a:lnTo>
                  <a:lnTo>
                    <a:pt x="71653" y="160934"/>
                  </a:lnTo>
                  <a:lnTo>
                    <a:pt x="49352" y="160934"/>
                  </a:lnTo>
                  <a:lnTo>
                    <a:pt x="49352" y="20459"/>
                  </a:lnTo>
                  <a:lnTo>
                    <a:pt x="0" y="20459"/>
                  </a:lnTo>
                  <a:lnTo>
                    <a:pt x="0" y="0"/>
                  </a:lnTo>
                  <a:lnTo>
                    <a:pt x="121018" y="0"/>
                  </a:lnTo>
                  <a:close/>
                </a:path>
              </a:pathLst>
            </a:custGeom>
            <a:noFill/>
            <a:ln w="12775" cap="flat" cmpd="sng">
              <a:solidFill>
                <a:srgbClr val="484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280380" y="2178989"/>
              <a:ext cx="22860" cy="161290"/>
            </a:xfrm>
            <a:custGeom>
              <a:avLst/>
              <a:gdLst/>
              <a:ahLst/>
              <a:cxnLst/>
              <a:rect l="l" t="t" r="r" b="b"/>
              <a:pathLst>
                <a:path w="22860" h="161289" extrusionOk="0">
                  <a:moveTo>
                    <a:pt x="22301" y="0"/>
                  </a:moveTo>
                  <a:lnTo>
                    <a:pt x="0" y="0"/>
                  </a:lnTo>
                  <a:lnTo>
                    <a:pt x="0" y="160934"/>
                  </a:lnTo>
                  <a:lnTo>
                    <a:pt x="22301" y="160934"/>
                  </a:lnTo>
                  <a:lnTo>
                    <a:pt x="22301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2" name="Google Shape;72;p1"/>
          <p:cNvGrpSpPr/>
          <p:nvPr/>
        </p:nvGrpSpPr>
        <p:grpSpPr>
          <a:xfrm>
            <a:off x="5352046" y="2172601"/>
            <a:ext cx="475831" cy="173710"/>
            <a:chOff x="5352046" y="2172601"/>
            <a:chExt cx="475831" cy="173710"/>
          </a:xfrm>
        </p:grpSpPr>
        <p:sp>
          <p:nvSpPr>
            <p:cNvPr id="73" name="Google Shape;73;p1"/>
            <p:cNvSpPr/>
            <p:nvPr/>
          </p:nvSpPr>
          <p:spPr>
            <a:xfrm>
              <a:off x="5352046" y="2178989"/>
              <a:ext cx="121285" cy="161290"/>
            </a:xfrm>
            <a:custGeom>
              <a:avLst/>
              <a:gdLst/>
              <a:ahLst/>
              <a:cxnLst/>
              <a:rect l="l" t="t" r="r" b="b"/>
              <a:pathLst>
                <a:path w="121285" h="161289" extrusionOk="0">
                  <a:moveTo>
                    <a:pt x="12101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9352" y="20320"/>
                  </a:lnTo>
                  <a:lnTo>
                    <a:pt x="49352" y="161290"/>
                  </a:lnTo>
                  <a:lnTo>
                    <a:pt x="71653" y="161290"/>
                  </a:lnTo>
                  <a:lnTo>
                    <a:pt x="71653" y="20320"/>
                  </a:lnTo>
                  <a:lnTo>
                    <a:pt x="121018" y="20320"/>
                  </a:lnTo>
                  <a:lnTo>
                    <a:pt x="121018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352046" y="2178989"/>
              <a:ext cx="121285" cy="161290"/>
            </a:xfrm>
            <a:custGeom>
              <a:avLst/>
              <a:gdLst/>
              <a:ahLst/>
              <a:cxnLst/>
              <a:rect l="l" t="t" r="r" b="b"/>
              <a:pathLst>
                <a:path w="121285" h="161289" extrusionOk="0">
                  <a:moveTo>
                    <a:pt x="121018" y="0"/>
                  </a:moveTo>
                  <a:lnTo>
                    <a:pt x="121018" y="20459"/>
                  </a:lnTo>
                  <a:lnTo>
                    <a:pt x="71653" y="20459"/>
                  </a:lnTo>
                  <a:lnTo>
                    <a:pt x="71653" y="160934"/>
                  </a:lnTo>
                  <a:lnTo>
                    <a:pt x="49352" y="160934"/>
                  </a:lnTo>
                  <a:lnTo>
                    <a:pt x="49352" y="20459"/>
                  </a:lnTo>
                  <a:lnTo>
                    <a:pt x="0" y="20459"/>
                  </a:lnTo>
                  <a:lnTo>
                    <a:pt x="0" y="0"/>
                  </a:lnTo>
                  <a:lnTo>
                    <a:pt x="121018" y="0"/>
                  </a:lnTo>
                  <a:close/>
                </a:path>
              </a:pathLst>
            </a:custGeom>
            <a:noFill/>
            <a:ln w="12775" cap="flat" cmpd="sng">
              <a:solidFill>
                <a:srgbClr val="484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5522417" y="2178989"/>
              <a:ext cx="22860" cy="161290"/>
            </a:xfrm>
            <a:custGeom>
              <a:avLst/>
              <a:gdLst/>
              <a:ahLst/>
              <a:cxnLst/>
              <a:rect l="l" t="t" r="r" b="b"/>
              <a:pathLst>
                <a:path w="22860" h="161289" extrusionOk="0">
                  <a:moveTo>
                    <a:pt x="22301" y="0"/>
                  </a:moveTo>
                  <a:lnTo>
                    <a:pt x="0" y="0"/>
                  </a:lnTo>
                  <a:lnTo>
                    <a:pt x="0" y="160934"/>
                  </a:lnTo>
                  <a:lnTo>
                    <a:pt x="22301" y="160934"/>
                  </a:lnTo>
                  <a:lnTo>
                    <a:pt x="22301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5587695" y="2172601"/>
              <a:ext cx="174371" cy="17371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805017" y="2178989"/>
              <a:ext cx="22860" cy="161290"/>
            </a:xfrm>
            <a:custGeom>
              <a:avLst/>
              <a:gdLst/>
              <a:ahLst/>
              <a:cxnLst/>
              <a:rect l="l" t="t" r="r" b="b"/>
              <a:pathLst>
                <a:path w="22860" h="161289" extrusionOk="0">
                  <a:moveTo>
                    <a:pt x="22301" y="0"/>
                  </a:moveTo>
                  <a:lnTo>
                    <a:pt x="0" y="0"/>
                  </a:lnTo>
                  <a:lnTo>
                    <a:pt x="0" y="160934"/>
                  </a:lnTo>
                  <a:lnTo>
                    <a:pt x="22301" y="160934"/>
                  </a:lnTo>
                  <a:lnTo>
                    <a:pt x="22301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8" name="Google Shape;78;p1"/>
          <p:cNvGrpSpPr/>
          <p:nvPr/>
        </p:nvGrpSpPr>
        <p:grpSpPr>
          <a:xfrm>
            <a:off x="5891657" y="2172601"/>
            <a:ext cx="521766" cy="173710"/>
            <a:chOff x="5891657" y="2172601"/>
            <a:chExt cx="521766" cy="173710"/>
          </a:xfrm>
        </p:grpSpPr>
        <p:sp>
          <p:nvSpPr>
            <p:cNvPr id="79" name="Google Shape;79;p1"/>
            <p:cNvSpPr/>
            <p:nvPr/>
          </p:nvSpPr>
          <p:spPr>
            <a:xfrm>
              <a:off x="5891657" y="2172601"/>
              <a:ext cx="143052" cy="173710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6059424" y="2172601"/>
              <a:ext cx="174370" cy="173710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6270371" y="2172601"/>
              <a:ext cx="143052" cy="173710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82" name="Google Shape;82;p1"/>
          <p:cNvGrpSpPr/>
          <p:nvPr/>
        </p:nvGrpSpPr>
        <p:grpSpPr>
          <a:xfrm>
            <a:off x="6465862" y="2178545"/>
            <a:ext cx="111125" cy="161734"/>
            <a:chOff x="6465862" y="2178545"/>
            <a:chExt cx="111125" cy="161734"/>
          </a:xfrm>
        </p:grpSpPr>
        <p:sp>
          <p:nvSpPr>
            <p:cNvPr id="83" name="Google Shape;83;p1"/>
            <p:cNvSpPr/>
            <p:nvPr/>
          </p:nvSpPr>
          <p:spPr>
            <a:xfrm>
              <a:off x="6465862" y="2178545"/>
              <a:ext cx="111125" cy="161290"/>
            </a:xfrm>
            <a:custGeom>
              <a:avLst/>
              <a:gdLst/>
              <a:ahLst/>
              <a:cxnLst/>
              <a:rect l="l" t="t" r="r" b="b"/>
              <a:pathLst>
                <a:path w="111125" h="161289" extrusionOk="0">
                  <a:moveTo>
                    <a:pt x="11082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69850"/>
                  </a:lnTo>
                  <a:lnTo>
                    <a:pt x="0" y="91440"/>
                  </a:lnTo>
                  <a:lnTo>
                    <a:pt x="0" y="139700"/>
                  </a:lnTo>
                  <a:lnTo>
                    <a:pt x="0" y="161290"/>
                  </a:lnTo>
                  <a:lnTo>
                    <a:pt x="110820" y="161290"/>
                  </a:lnTo>
                  <a:lnTo>
                    <a:pt x="110820" y="139700"/>
                  </a:lnTo>
                  <a:lnTo>
                    <a:pt x="22542" y="139700"/>
                  </a:lnTo>
                  <a:lnTo>
                    <a:pt x="22542" y="91440"/>
                  </a:lnTo>
                  <a:lnTo>
                    <a:pt x="104406" y="91440"/>
                  </a:lnTo>
                  <a:lnTo>
                    <a:pt x="104406" y="69850"/>
                  </a:lnTo>
                  <a:lnTo>
                    <a:pt x="22542" y="69850"/>
                  </a:lnTo>
                  <a:lnTo>
                    <a:pt x="22542" y="21590"/>
                  </a:lnTo>
                  <a:lnTo>
                    <a:pt x="110820" y="21590"/>
                  </a:lnTo>
                  <a:lnTo>
                    <a:pt x="110820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6465862" y="2178989"/>
              <a:ext cx="111125" cy="161290"/>
            </a:xfrm>
            <a:custGeom>
              <a:avLst/>
              <a:gdLst/>
              <a:ahLst/>
              <a:cxnLst/>
              <a:rect l="l" t="t" r="r" b="b"/>
              <a:pathLst>
                <a:path w="111125" h="161289" extrusionOk="0">
                  <a:moveTo>
                    <a:pt x="22542" y="21145"/>
                  </a:moveTo>
                  <a:lnTo>
                    <a:pt x="22542" y="69888"/>
                  </a:lnTo>
                  <a:lnTo>
                    <a:pt x="104406" y="69888"/>
                  </a:lnTo>
                  <a:lnTo>
                    <a:pt x="104406" y="91046"/>
                  </a:lnTo>
                  <a:lnTo>
                    <a:pt x="22542" y="91046"/>
                  </a:lnTo>
                  <a:lnTo>
                    <a:pt x="22542" y="139788"/>
                  </a:lnTo>
                  <a:lnTo>
                    <a:pt x="110820" y="139788"/>
                  </a:lnTo>
                  <a:lnTo>
                    <a:pt x="110820" y="160947"/>
                  </a:lnTo>
                  <a:lnTo>
                    <a:pt x="0" y="160947"/>
                  </a:lnTo>
                  <a:lnTo>
                    <a:pt x="0" y="0"/>
                  </a:lnTo>
                  <a:lnTo>
                    <a:pt x="110820" y="0"/>
                  </a:lnTo>
                  <a:lnTo>
                    <a:pt x="110820" y="21145"/>
                  </a:lnTo>
                  <a:lnTo>
                    <a:pt x="22542" y="21145"/>
                  </a:lnTo>
                  <a:close/>
                </a:path>
              </a:pathLst>
            </a:custGeom>
            <a:noFill/>
            <a:ln w="12775" cap="flat" cmpd="sng">
              <a:solidFill>
                <a:srgbClr val="484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5" name="Google Shape;85;p1"/>
          <p:cNvSpPr txBox="1"/>
          <p:nvPr/>
        </p:nvSpPr>
        <p:spPr>
          <a:xfrm>
            <a:off x="471030" y="2766485"/>
            <a:ext cx="9749100" cy="42291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 panose="020B0604020202020204"/>
              <a:buNone/>
            </a:pPr>
            <a:endParaRPr sz="3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 panose="020B0604020202020204"/>
              <a:buNone/>
            </a:pPr>
            <a:endParaRPr sz="29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 panose="020B0604020202020204"/>
              <a:buNone/>
            </a:pPr>
            <a:endParaRPr sz="29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 panose="020B0604020202020204"/>
              <a:buNone/>
            </a:pPr>
            <a:endParaRPr sz="29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 panose="020B0604020202020204"/>
              <a:buNone/>
            </a:pPr>
            <a:endParaRPr sz="29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 panose="020B0604020202020204"/>
              <a:buNone/>
            </a:pPr>
            <a:endParaRPr sz="29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 panose="020B0604020202020204"/>
              <a:buNone/>
            </a:pPr>
            <a:endParaRPr sz="29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endParaRPr sz="2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5080" lvl="0" indent="12700" algn="ctr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本报告由葡萄牙竞争力论坛拟定，驻葡萄牙使馆经商处</a:t>
            </a:r>
            <a:r>
              <a:rPr lang="zh-CN" altLang="pt-PT" sz="14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顾启凡、苏安婷</a:t>
            </a:r>
            <a:r>
              <a:rPr lang="pt-PT" sz="14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编译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5080" lvl="0" indent="12700" algn="ctr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数据截至2023年</a:t>
            </a:r>
            <a:r>
              <a:rPr lang="pt-PT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6</a:t>
            </a:r>
            <a:r>
              <a:rPr lang="pt-PT" sz="14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月1日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889176" y="2304775"/>
            <a:ext cx="2634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     </a:t>
            </a:r>
            <a:r>
              <a:rPr lang="pt-PT" sz="24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24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806328" y="3394794"/>
            <a:ext cx="33240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pt-PT" sz="3200" b="1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32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3200" b="1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pt-PT" sz="3200" b="1" i="0" u="none" strike="noStrike" cap="none">
                <a:solidFill>
                  <a:srgbClr val="FFFF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 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649724" y="3961616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pt-PT" sz="24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240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24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/>
          <p:nvPr/>
        </p:nvSpPr>
        <p:spPr>
          <a:xfrm>
            <a:off x="457200" y="1511998"/>
            <a:ext cx="2675400" cy="583120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5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r>
              <a:rPr lang="pt-PT" sz="2000" b="1" dirty="0" err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世卫组织宣布</a:t>
            </a:r>
            <a:r>
              <a:rPr lang="zh-CN" altLang="pt-PT" sz="2000" b="1" dirty="0" err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新冠疫情</a:t>
            </a:r>
            <a:r>
              <a:rPr lang="pt-PT" sz="2000" b="1" dirty="0" err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结束</a:t>
            </a:r>
            <a:endParaRPr sz="2000" b="1" i="0" u="none" strike="noStrike" cap="none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8782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87820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 dirty="0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9864534" y="3511658"/>
            <a:ext cx="549910" cy="245110"/>
          </a:xfrm>
          <a:custGeom>
            <a:avLst/>
            <a:gdLst/>
            <a:ahLst/>
            <a:cxnLst/>
            <a:rect l="l" t="t" r="r" b="b"/>
            <a:pathLst>
              <a:path w="549909" h="245110" extrusionOk="0">
                <a:moveTo>
                  <a:pt x="549592" y="0"/>
                </a:moveTo>
                <a:lnTo>
                  <a:pt x="0" y="0"/>
                </a:lnTo>
                <a:lnTo>
                  <a:pt x="0" y="245033"/>
                </a:lnTo>
                <a:lnTo>
                  <a:pt x="549592" y="245033"/>
                </a:lnTo>
                <a:lnTo>
                  <a:pt x="5495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cxnSp>
        <p:nvCxnSpPr>
          <p:cNvPr id="256" name="Google Shape;256;p10"/>
          <p:cNvCxnSpPr/>
          <p:nvPr/>
        </p:nvCxnSpPr>
        <p:spPr>
          <a:xfrm flipH="1">
            <a:off x="10113579" y="2371598"/>
            <a:ext cx="25910" cy="1112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10"/>
          <p:cNvSpPr/>
          <p:nvPr/>
        </p:nvSpPr>
        <p:spPr>
          <a:xfrm rot="5400000">
            <a:off x="5642362" y="1594093"/>
            <a:ext cx="601728" cy="49029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3326771" y="1800225"/>
            <a:ext cx="2865755" cy="0"/>
          </a:xfrm>
          <a:custGeom>
            <a:avLst/>
            <a:gdLst/>
            <a:ahLst/>
            <a:cxnLst/>
            <a:rect l="l" t="t" r="r" b="b"/>
            <a:pathLst>
              <a:path w="2865754" h="120000" extrusionOk="0">
                <a:moveTo>
                  <a:pt x="0" y="0"/>
                </a:moveTo>
                <a:lnTo>
                  <a:pt x="2865704" y="0"/>
                </a:lnTo>
              </a:path>
            </a:pathLst>
          </a:custGeom>
          <a:noFill/>
          <a:ln w="25400" cap="flat" cmpd="sng">
            <a:solidFill>
              <a:srgbClr val="FAB6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3394100" y="1331020"/>
            <a:ext cx="1343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二. 国情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3394100" y="2543661"/>
            <a:ext cx="68124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5月5日，世界卫生组织总干事宣布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新冠疫情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全球卫生紧急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状态结束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。2020年1月30日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世卫组织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宣布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启动最高紧急状态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，并在同年3月11日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将新冠定位为大流行级别。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pt-PT"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目前，新冠疫情导致的经济衰退还未完全恢复，但同时也促使一些经济结构发生变化，尤其是远程办公。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从这一期开始，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本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报告将不再包含与新冠疫情相关的内容。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3394100" y="2006699"/>
            <a:ext cx="1473200" cy="300355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新冠</a:t>
            </a: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疫情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3294879" y="1393934"/>
            <a:ext cx="6804600" cy="76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just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5月，几乎所有行业的信心都有所下降，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经济景气指数下降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，回落到1月的数值。工业领域信心受到打击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最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大，降至2021年3月以来最低水平。</a:t>
            </a:r>
            <a:endParaRPr sz="1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" name="Google Shape;267;p11"/>
          <p:cNvSpPr txBox="1"/>
          <p:nvPr/>
        </p:nvSpPr>
        <p:spPr>
          <a:xfrm>
            <a:off x="3294865" y="1019979"/>
            <a:ext cx="1876500" cy="2925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工业和建筑业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417675" y="1393923"/>
            <a:ext cx="2675400" cy="59010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l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154305" marR="1917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工业信心降至2021年2月以来最低</a:t>
            </a: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17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3294877" y="6294901"/>
            <a:ext cx="2049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2413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PT" sz="900" b="0" i="1" u="none" strike="noStrike" cap="none">
                <a:solidFill>
                  <a:srgbClr val="414144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数据来源: 葡萄牙统计局, 葡萄牙央行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3331902" y="6609966"/>
            <a:ext cx="6909300" cy="33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建筑业的信心没有明显下降，水泥销售在4月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有较大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恢复。</a:t>
            </a:r>
            <a:endParaRPr sz="14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5956300" y="5991225"/>
            <a:ext cx="4192664" cy="3880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74" name="Google Shape;274;p11"/>
          <p:cNvGraphicFramePr/>
          <p:nvPr>
            <p:custDataLst>
              <p:tags r:id="rId1"/>
            </p:custDataLst>
          </p:nvPr>
        </p:nvGraphicFramePr>
        <p:xfrm>
          <a:off x="3294870" y="2817241"/>
          <a:ext cx="6983375" cy="3457611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2581900"/>
                <a:gridCol w="466725"/>
                <a:gridCol w="560800"/>
                <a:gridCol w="465100"/>
                <a:gridCol w="466725"/>
                <a:gridCol w="435925"/>
                <a:gridCol w="458600"/>
                <a:gridCol w="520425"/>
                <a:gridCol w="531125"/>
                <a:gridCol w="496050"/>
              </a:tblGrid>
              <a:tr h="326225">
                <a:tc gridSpan="2">
                  <a:txBody>
                    <a:bodyPr/>
                    <a:lstStyle/>
                    <a:p>
                      <a:pPr marL="330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指标	变化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10月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11月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62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</a:t>
                      </a: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339575">
                <a:tc row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经济</a:t>
                      </a:r>
                      <a:r>
                        <a:rPr lang="zh-CN" altLang="pt-PT" sz="1400" b="1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景气</a:t>
                      </a:r>
                      <a:r>
                        <a:rPr lang="pt-PT" sz="1400" b="1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指数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3302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工业营业额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3302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工业生产</a:t>
                      </a:r>
                      <a:endParaRPr sz="14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33020" marR="38735" lvl="0" indent="0" algn="l" rtl="0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制造业信心指数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38735" lvl="0" indent="3302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建筑生产指数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38735" lvl="0" indent="3302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水泥销售   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33020" marR="337820" lvl="0" indent="0" algn="l" rtl="0">
                        <a:lnSpc>
                          <a:spcPct val="150000"/>
                        </a:lnSpc>
                        <a:spcBef>
                          <a:spcPts val="9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楷体" panose="02010609060101010101" charset="-122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建筑业信心指数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33020" marR="0" lvl="0" indent="0" algn="l" rtl="0">
                        <a:lnSpc>
                          <a:spcPct val="150000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建筑成本</a:t>
                      </a:r>
                      <a:endParaRPr sz="14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9700" marB="0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3810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1 .</a:t>
                      </a:r>
                      <a:r>
                        <a:rPr lang="pt-PT" sz="1200" u="none" strike="noStrike" cap="none"/>
                        <a:t>0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1 . </a:t>
                      </a:r>
                      <a:r>
                        <a:rPr lang="pt-PT" sz="1200" u="none" strike="noStrike" cap="none"/>
                        <a:t>3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1 . 3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1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</a:t>
                      </a:r>
                      <a:r>
                        <a:rPr lang="pt-PT" sz="1200" u="none" strike="noStrike" cap="none"/>
                        <a:t>6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2.2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2.3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2.5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/>
                        <a:t>1.6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339600">
                <a:tc vMerge="1">
                  <a:tcPr/>
                </a:tc>
                <a:tc>
                  <a:txBody>
                    <a:bodyPr/>
                    <a:lstStyle/>
                    <a:p>
                      <a:pPr marL="1346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同比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15. 9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15 . 8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20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11.2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12.</a:t>
                      </a:r>
                      <a:r>
                        <a:rPr lang="pt-PT" sz="1200"/>
                        <a:t>5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4.</a:t>
                      </a:r>
                      <a:r>
                        <a:rPr lang="pt-PT" sz="1200"/>
                        <a:t>1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/>
                        <a:t>3.5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5000">
                <a:tc vMerge="1">
                  <a:tcPr/>
                </a:tc>
                <a:tc>
                  <a:txBody>
                    <a:bodyPr/>
                    <a:lstStyle/>
                    <a:p>
                      <a:pPr marL="1346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同比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-1 . 9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-0 . 4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</a:t>
                      </a:r>
                      <a:r>
                        <a:rPr lang="pt-PT" sz="1200" u="none" strike="noStrike" cap="none"/>
                        <a:t>5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4 .</a:t>
                      </a:r>
                      <a:r>
                        <a:rPr lang="pt-PT" sz="1200"/>
                        <a:t>6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1.</a:t>
                      </a:r>
                      <a:r>
                        <a:rPr lang="pt-PT" sz="1200"/>
                        <a:t>5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/>
                        <a:t>-4.4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  <a:tr h="4443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- 7.3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- 6. 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-6.6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- 5.5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- 3.0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200"/>
                        <a:t>2.4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</a:t>
                      </a:r>
                      <a:r>
                        <a:rPr lang="pt-PT" sz="1200" u="none" strike="noStrike" cap="none"/>
                        <a:t>5.</a:t>
                      </a:r>
                      <a:r>
                        <a:rPr lang="pt-PT" sz="1200"/>
                        <a:t>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</a:t>
                      </a:r>
                      <a:r>
                        <a:rPr lang="pt-PT" sz="1200"/>
                        <a:t>8.5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</a:tr>
              <a:tr h="384375">
                <a:tc vMerge="1">
                  <a:tcPr/>
                </a:tc>
                <a:tc>
                  <a:txBody>
                    <a:bodyPr/>
                    <a:lstStyle/>
                    <a:p>
                      <a:pPr marL="1346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同比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200" u="none" strike="noStrike" cap="none"/>
                        <a:t>.</a:t>
                      </a: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- 0 . </a:t>
                      </a:r>
                      <a:r>
                        <a:rPr lang="pt-PT" sz="1200" u="none" strike="noStrike" cap="none"/>
                        <a:t>2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96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0.</a:t>
                      </a:r>
                      <a:r>
                        <a:rPr lang="pt-PT" sz="1200" u="none" strike="noStrike" cap="none"/>
                        <a:t>6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/>
                        <a:t>5.9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2.</a:t>
                      </a:r>
                      <a:r>
                        <a:rPr lang="pt-PT" sz="1200"/>
                        <a:t>7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/>
                        <a:t>3.7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  <a:tr h="353600">
                <a:tc vMerge="1">
                  <a:tcPr/>
                </a:tc>
                <a:tc>
                  <a:txBody>
                    <a:bodyPr/>
                    <a:lstStyle/>
                    <a:p>
                      <a:pPr marL="1346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同比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-1.1 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-4.8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1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7.4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200" u="none" strike="noStrike" cap="none"/>
                        <a:t>8.2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-12.2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-2.6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/>
                        <a:t>8.1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</a:tr>
              <a:tr h="484375">
                <a:tc vMerge="1">
                  <a:tcPr/>
                </a:tc>
                <a:tc>
                  <a:txBody>
                    <a:bodyPr/>
                    <a:lstStyle/>
                    <a:p>
                      <a:pPr marL="984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 -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-5.8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-5.3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1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-6.4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 -3.6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-4.5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0.4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/>
                        <a:t>-0.5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  <a:tr h="255550">
                <a:tc vMerge="1">
                  <a:tcPr/>
                </a:tc>
                <a:tc>
                  <a:txBody>
                    <a:bodyPr/>
                    <a:lstStyle/>
                    <a:p>
                      <a:pPr marL="1346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同比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b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12 . </a:t>
                      </a:r>
                      <a:r>
                        <a:rPr lang="pt-PT" sz="1200" u="none" strike="noStrike" cap="none"/>
                        <a:t>0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10.6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07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10.9</a:t>
                      </a: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11.</a:t>
                      </a:r>
                      <a:r>
                        <a:rPr lang="pt-PT" sz="1200"/>
                        <a:t>0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/>
                        <a:t>9.</a:t>
                      </a:r>
                      <a:r>
                        <a:rPr lang="pt-PT" sz="1200"/>
                        <a:t>4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/>
                        <a:t>6.3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810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AF9F9"/>
                    </a:solidFill>
                  </a:tcPr>
                </a:tc>
              </a:tr>
            </a:tbl>
          </a:graphicData>
        </a:graphic>
      </p:graphicFrame>
      <p:sp>
        <p:nvSpPr>
          <p:cNvPr id="275" name="Google Shape;275;p11"/>
          <p:cNvSpPr txBox="1"/>
          <p:nvPr/>
        </p:nvSpPr>
        <p:spPr>
          <a:xfrm>
            <a:off x="3294868" y="2488763"/>
            <a:ext cx="28659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工业和建筑数据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 txBox="1"/>
          <p:nvPr/>
        </p:nvSpPr>
        <p:spPr>
          <a:xfrm>
            <a:off x="457200" y="1511998"/>
            <a:ext cx="2675400" cy="540067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r>
              <a:rPr lang="pt-PT" sz="2000" b="1" i="0" u="none" strike="noStrike" cap="none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 dirty="0" err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消费者信心在</a:t>
            </a:r>
            <a:r>
              <a:rPr lang="pt-PT" sz="2000" b="1" dirty="0" err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个别</a:t>
            </a:r>
            <a:r>
              <a:rPr lang="zh-CN" altLang="pt-PT" sz="2000" b="1" dirty="0" err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领域</a:t>
            </a:r>
            <a:r>
              <a:rPr lang="pt-PT" sz="2000" b="1" dirty="0" err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改善</a:t>
            </a:r>
            <a:endParaRPr sz="2000" b="1" i="0" u="none" strike="noStrike" cap="none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0071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 dirty="0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3423409" y="1509428"/>
            <a:ext cx="1233170" cy="276999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r>
              <a:rPr lang="pt-PT" sz="15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服务业</a:t>
            </a:r>
            <a:endParaRPr sz="15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6326403" y="4442434"/>
            <a:ext cx="3290570" cy="273050"/>
          </a:xfrm>
          <a:custGeom>
            <a:avLst/>
            <a:gdLst/>
            <a:ahLst/>
            <a:cxnLst/>
            <a:rect l="l" t="t" r="r" b="b"/>
            <a:pathLst>
              <a:path w="3290570" h="273050" extrusionOk="0">
                <a:moveTo>
                  <a:pt x="470001" y="0"/>
                </a:moveTo>
                <a:lnTo>
                  <a:pt x="0" y="0"/>
                </a:lnTo>
                <a:lnTo>
                  <a:pt x="0" y="273024"/>
                </a:lnTo>
                <a:lnTo>
                  <a:pt x="470001" y="273024"/>
                </a:lnTo>
                <a:lnTo>
                  <a:pt x="470001" y="0"/>
                </a:lnTo>
                <a:close/>
              </a:path>
              <a:path w="3290570" h="273050" extrusionOk="0">
                <a:moveTo>
                  <a:pt x="1880019" y="0"/>
                </a:moveTo>
                <a:lnTo>
                  <a:pt x="1410017" y="0"/>
                </a:lnTo>
                <a:lnTo>
                  <a:pt x="940015" y="0"/>
                </a:lnTo>
                <a:lnTo>
                  <a:pt x="470014" y="0"/>
                </a:lnTo>
                <a:lnTo>
                  <a:pt x="470014" y="273024"/>
                </a:lnTo>
                <a:lnTo>
                  <a:pt x="940015" y="273024"/>
                </a:lnTo>
                <a:lnTo>
                  <a:pt x="1410017" y="273024"/>
                </a:lnTo>
                <a:lnTo>
                  <a:pt x="1880019" y="273024"/>
                </a:lnTo>
                <a:lnTo>
                  <a:pt x="1880019" y="0"/>
                </a:lnTo>
                <a:close/>
              </a:path>
              <a:path w="3290570" h="273050" extrusionOk="0">
                <a:moveTo>
                  <a:pt x="3290036" y="0"/>
                </a:moveTo>
                <a:lnTo>
                  <a:pt x="2820035" y="0"/>
                </a:lnTo>
                <a:lnTo>
                  <a:pt x="2350033" y="0"/>
                </a:lnTo>
                <a:lnTo>
                  <a:pt x="1880031" y="0"/>
                </a:lnTo>
                <a:lnTo>
                  <a:pt x="1880031" y="273024"/>
                </a:lnTo>
                <a:lnTo>
                  <a:pt x="2350033" y="273024"/>
                </a:lnTo>
                <a:lnTo>
                  <a:pt x="2820035" y="273024"/>
                </a:lnTo>
                <a:lnTo>
                  <a:pt x="3290036" y="273024"/>
                </a:lnTo>
                <a:lnTo>
                  <a:pt x="3290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6326403" y="4988483"/>
            <a:ext cx="3290570" cy="546100"/>
          </a:xfrm>
          <a:custGeom>
            <a:avLst/>
            <a:gdLst/>
            <a:ahLst/>
            <a:cxnLst/>
            <a:rect l="l" t="t" r="r" b="b"/>
            <a:pathLst>
              <a:path w="3290570" h="546100" extrusionOk="0">
                <a:moveTo>
                  <a:pt x="470001" y="273037"/>
                </a:moveTo>
                <a:lnTo>
                  <a:pt x="0" y="273037"/>
                </a:lnTo>
                <a:lnTo>
                  <a:pt x="0" y="546061"/>
                </a:lnTo>
                <a:lnTo>
                  <a:pt x="470001" y="546061"/>
                </a:lnTo>
                <a:lnTo>
                  <a:pt x="470001" y="273037"/>
                </a:lnTo>
                <a:close/>
              </a:path>
              <a:path w="3290570" h="546100" extrusionOk="0">
                <a:moveTo>
                  <a:pt x="470001" y="0"/>
                </a:moveTo>
                <a:lnTo>
                  <a:pt x="0" y="0"/>
                </a:lnTo>
                <a:lnTo>
                  <a:pt x="0" y="273024"/>
                </a:lnTo>
                <a:lnTo>
                  <a:pt x="470001" y="273024"/>
                </a:lnTo>
                <a:lnTo>
                  <a:pt x="470001" y="0"/>
                </a:lnTo>
                <a:close/>
              </a:path>
              <a:path w="3290570" h="546100" extrusionOk="0">
                <a:moveTo>
                  <a:pt x="1880019" y="273037"/>
                </a:moveTo>
                <a:lnTo>
                  <a:pt x="1410017" y="273037"/>
                </a:lnTo>
                <a:lnTo>
                  <a:pt x="940015" y="273037"/>
                </a:lnTo>
                <a:lnTo>
                  <a:pt x="470014" y="273037"/>
                </a:lnTo>
                <a:lnTo>
                  <a:pt x="470014" y="546061"/>
                </a:lnTo>
                <a:lnTo>
                  <a:pt x="940015" y="546061"/>
                </a:lnTo>
                <a:lnTo>
                  <a:pt x="1410017" y="546061"/>
                </a:lnTo>
                <a:lnTo>
                  <a:pt x="1880019" y="546061"/>
                </a:lnTo>
                <a:lnTo>
                  <a:pt x="1880019" y="273037"/>
                </a:lnTo>
                <a:close/>
              </a:path>
              <a:path w="3290570" h="546100" extrusionOk="0">
                <a:moveTo>
                  <a:pt x="1880019" y="0"/>
                </a:moveTo>
                <a:lnTo>
                  <a:pt x="1410017" y="0"/>
                </a:lnTo>
                <a:lnTo>
                  <a:pt x="940015" y="0"/>
                </a:lnTo>
                <a:lnTo>
                  <a:pt x="470014" y="0"/>
                </a:lnTo>
                <a:lnTo>
                  <a:pt x="470014" y="273024"/>
                </a:lnTo>
                <a:lnTo>
                  <a:pt x="940015" y="273024"/>
                </a:lnTo>
                <a:lnTo>
                  <a:pt x="1410017" y="273024"/>
                </a:lnTo>
                <a:lnTo>
                  <a:pt x="1880019" y="273024"/>
                </a:lnTo>
                <a:lnTo>
                  <a:pt x="1880019" y="0"/>
                </a:lnTo>
                <a:close/>
              </a:path>
              <a:path w="3290570" h="546100" extrusionOk="0">
                <a:moveTo>
                  <a:pt x="3290036" y="273037"/>
                </a:moveTo>
                <a:lnTo>
                  <a:pt x="2820035" y="273037"/>
                </a:lnTo>
                <a:lnTo>
                  <a:pt x="2350033" y="273037"/>
                </a:lnTo>
                <a:lnTo>
                  <a:pt x="1880031" y="273037"/>
                </a:lnTo>
                <a:lnTo>
                  <a:pt x="1880031" y="546061"/>
                </a:lnTo>
                <a:lnTo>
                  <a:pt x="2350033" y="546061"/>
                </a:lnTo>
                <a:lnTo>
                  <a:pt x="2820035" y="546061"/>
                </a:lnTo>
                <a:lnTo>
                  <a:pt x="3290036" y="546061"/>
                </a:lnTo>
                <a:lnTo>
                  <a:pt x="3290036" y="273037"/>
                </a:lnTo>
                <a:close/>
              </a:path>
              <a:path w="3290570" h="546100" extrusionOk="0">
                <a:moveTo>
                  <a:pt x="3290036" y="0"/>
                </a:moveTo>
                <a:lnTo>
                  <a:pt x="2820035" y="0"/>
                </a:lnTo>
                <a:lnTo>
                  <a:pt x="2350033" y="0"/>
                </a:lnTo>
                <a:lnTo>
                  <a:pt x="1880031" y="0"/>
                </a:lnTo>
                <a:lnTo>
                  <a:pt x="1880031" y="273024"/>
                </a:lnTo>
                <a:lnTo>
                  <a:pt x="2350033" y="273024"/>
                </a:lnTo>
                <a:lnTo>
                  <a:pt x="2820035" y="273024"/>
                </a:lnTo>
                <a:lnTo>
                  <a:pt x="3290036" y="273024"/>
                </a:lnTo>
                <a:lnTo>
                  <a:pt x="3290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6326403" y="6080594"/>
            <a:ext cx="3290570" cy="273050"/>
          </a:xfrm>
          <a:custGeom>
            <a:avLst/>
            <a:gdLst/>
            <a:ahLst/>
            <a:cxnLst/>
            <a:rect l="l" t="t" r="r" b="b"/>
            <a:pathLst>
              <a:path w="3290570" h="273050" extrusionOk="0">
                <a:moveTo>
                  <a:pt x="470001" y="0"/>
                </a:moveTo>
                <a:lnTo>
                  <a:pt x="0" y="0"/>
                </a:lnTo>
                <a:lnTo>
                  <a:pt x="0" y="273024"/>
                </a:lnTo>
                <a:lnTo>
                  <a:pt x="470001" y="273024"/>
                </a:lnTo>
                <a:lnTo>
                  <a:pt x="470001" y="0"/>
                </a:lnTo>
                <a:close/>
              </a:path>
              <a:path w="3290570" h="273050" extrusionOk="0">
                <a:moveTo>
                  <a:pt x="1880019" y="0"/>
                </a:moveTo>
                <a:lnTo>
                  <a:pt x="1410017" y="0"/>
                </a:lnTo>
                <a:lnTo>
                  <a:pt x="940015" y="0"/>
                </a:lnTo>
                <a:lnTo>
                  <a:pt x="470014" y="0"/>
                </a:lnTo>
                <a:lnTo>
                  <a:pt x="470014" y="273024"/>
                </a:lnTo>
                <a:lnTo>
                  <a:pt x="940015" y="273024"/>
                </a:lnTo>
                <a:lnTo>
                  <a:pt x="1410017" y="273024"/>
                </a:lnTo>
                <a:lnTo>
                  <a:pt x="1880019" y="273024"/>
                </a:lnTo>
                <a:lnTo>
                  <a:pt x="1880019" y="0"/>
                </a:lnTo>
                <a:close/>
              </a:path>
              <a:path w="3290570" h="273050" extrusionOk="0">
                <a:moveTo>
                  <a:pt x="3290036" y="0"/>
                </a:moveTo>
                <a:lnTo>
                  <a:pt x="2820035" y="0"/>
                </a:lnTo>
                <a:lnTo>
                  <a:pt x="2350033" y="0"/>
                </a:lnTo>
                <a:lnTo>
                  <a:pt x="1880031" y="0"/>
                </a:lnTo>
                <a:lnTo>
                  <a:pt x="1880031" y="273024"/>
                </a:lnTo>
                <a:lnTo>
                  <a:pt x="2350033" y="273024"/>
                </a:lnTo>
                <a:lnTo>
                  <a:pt x="2820035" y="273024"/>
                </a:lnTo>
                <a:lnTo>
                  <a:pt x="3290036" y="273024"/>
                </a:lnTo>
                <a:lnTo>
                  <a:pt x="3290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6326403" y="6626656"/>
            <a:ext cx="3290570" cy="387985"/>
          </a:xfrm>
          <a:custGeom>
            <a:avLst/>
            <a:gdLst/>
            <a:ahLst/>
            <a:cxnLst/>
            <a:rect l="l" t="t" r="r" b="b"/>
            <a:pathLst>
              <a:path w="3290570" h="387984" extrusionOk="0">
                <a:moveTo>
                  <a:pt x="470001" y="0"/>
                </a:moveTo>
                <a:lnTo>
                  <a:pt x="0" y="0"/>
                </a:lnTo>
                <a:lnTo>
                  <a:pt x="0" y="387731"/>
                </a:lnTo>
                <a:lnTo>
                  <a:pt x="470001" y="387731"/>
                </a:lnTo>
                <a:lnTo>
                  <a:pt x="470001" y="0"/>
                </a:lnTo>
                <a:close/>
              </a:path>
              <a:path w="3290570" h="387984" extrusionOk="0">
                <a:moveTo>
                  <a:pt x="1880019" y="0"/>
                </a:moveTo>
                <a:lnTo>
                  <a:pt x="1410017" y="0"/>
                </a:lnTo>
                <a:lnTo>
                  <a:pt x="940015" y="0"/>
                </a:lnTo>
                <a:lnTo>
                  <a:pt x="470014" y="0"/>
                </a:lnTo>
                <a:lnTo>
                  <a:pt x="470014" y="387731"/>
                </a:lnTo>
                <a:lnTo>
                  <a:pt x="940015" y="387731"/>
                </a:lnTo>
                <a:lnTo>
                  <a:pt x="1410017" y="387731"/>
                </a:lnTo>
                <a:lnTo>
                  <a:pt x="1880019" y="387731"/>
                </a:lnTo>
                <a:lnTo>
                  <a:pt x="1880019" y="0"/>
                </a:lnTo>
                <a:close/>
              </a:path>
              <a:path w="3290570" h="387984" extrusionOk="0">
                <a:moveTo>
                  <a:pt x="3290036" y="0"/>
                </a:moveTo>
                <a:lnTo>
                  <a:pt x="2820035" y="0"/>
                </a:lnTo>
                <a:lnTo>
                  <a:pt x="2350033" y="0"/>
                </a:lnTo>
                <a:lnTo>
                  <a:pt x="1880031" y="0"/>
                </a:lnTo>
                <a:lnTo>
                  <a:pt x="1880031" y="387731"/>
                </a:lnTo>
                <a:lnTo>
                  <a:pt x="2350033" y="387731"/>
                </a:lnTo>
                <a:lnTo>
                  <a:pt x="2820035" y="387731"/>
                </a:lnTo>
                <a:lnTo>
                  <a:pt x="3290036" y="387731"/>
                </a:lnTo>
                <a:lnTo>
                  <a:pt x="3290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3470770" y="6809895"/>
            <a:ext cx="1559560" cy="17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/>
              <a:buNone/>
            </a:pPr>
            <a:r>
              <a:rPr lang="pt-PT" sz="950" b="0" i="0" u="none" strike="noStrike" cap="none">
                <a:solidFill>
                  <a:srgbClr val="FFFF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alojamento e restauração</a:t>
            </a:r>
            <a:endParaRPr sz="95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3448305" y="2019047"/>
            <a:ext cx="6825600" cy="129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与商业信心形成鲜明对比的是，5月消费者信心连续第六个月得到改善，达到15个月来的最佳值，零售业的信心则趋于稳定。</a:t>
            </a:r>
            <a:endParaRPr sz="14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5080" lvl="0" indent="0" algn="just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5080" lvl="0" indent="25400" algn="just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 dirty="0" err="1">
                <a:solidFill>
                  <a:srgbClr val="484546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服务业数据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3470770" y="6846308"/>
            <a:ext cx="1936752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PT" sz="9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住宿及餐饮业未来</a:t>
            </a:r>
            <a:r>
              <a:rPr lang="pt-PT" sz="10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3个月预约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3385310" y="6985340"/>
            <a:ext cx="329003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PT" sz="1000" b="0" i="1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数据来源: 葡萄牙汽车协会, 葡萄牙统计局</a:t>
            </a:r>
            <a:endParaRPr sz="1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292" name="Google Shape;292;p12"/>
          <p:cNvGraphicFramePr/>
          <p:nvPr/>
        </p:nvGraphicFramePr>
        <p:xfrm>
          <a:off x="3365825" y="3518883"/>
          <a:ext cx="6990575" cy="3309477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2341800"/>
                <a:gridCol w="477275"/>
                <a:gridCol w="533400"/>
                <a:gridCol w="533400"/>
                <a:gridCol w="533400"/>
                <a:gridCol w="533400"/>
                <a:gridCol w="533400"/>
                <a:gridCol w="476700"/>
                <a:gridCol w="513900"/>
                <a:gridCol w="513900"/>
              </a:tblGrid>
              <a:tr h="203975">
                <a:tc>
                  <a:txBody>
                    <a:bodyPr/>
                    <a:lstStyle/>
                    <a:p>
                      <a:pPr marL="273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指标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变化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08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11月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350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73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消费者信心指数</a:t>
                      </a:r>
                      <a:endParaRPr sz="1400" u="none" strike="noStrike" cap="none"/>
                    </a:p>
                  </a:txBody>
                  <a:tcPr marL="0" marR="0" marT="7492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Verdana" panose="020B0604030504040204"/>
                          <a:ea typeface="Verdana" panose="020B0604030504040204"/>
                          <a:cs typeface="Verdana" panose="020B0604030504040204"/>
                          <a:sym typeface="Verdana" panose="020B0604030504040204"/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5777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-38.6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-38.7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-37.1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-35.4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-32 . 5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-32.3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-30.2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</a:t>
                      </a:r>
                      <a:r>
                        <a:rPr lang="pt-PT" sz="1100"/>
                        <a:t>27.0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73025">
                <a:tc>
                  <a:txBody>
                    <a:bodyPr/>
                    <a:lstStyle/>
                    <a:p>
                      <a:pPr marL="0" marR="0" lvl="0" indent="127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零售销售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7492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777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1403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- 1 . 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3 . </a:t>
                      </a:r>
                      <a:r>
                        <a:rPr lang="pt-PT" sz="1100"/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0.</a:t>
                      </a:r>
                      <a:r>
                        <a:rPr lang="pt-PT" sz="1100"/>
                        <a:t>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0.5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73025">
                <a:tc>
                  <a:txBody>
                    <a:bodyPr/>
                    <a:lstStyle/>
                    <a:p>
                      <a:pPr marL="0" marR="0" lvl="0" indent="127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零售业信心指数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7492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5777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3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3 . </a:t>
                      </a:r>
                      <a:r>
                        <a:rPr lang="pt-PT" sz="1100"/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16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900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777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060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18.8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39.4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16.6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47.7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38.1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58.9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27</a:t>
                      </a:r>
                      <a:r>
                        <a:rPr lang="pt-PT" sz="1100" u="none" strike="noStrike" cap="none"/>
                        <a:t>.</a:t>
                      </a:r>
                      <a:r>
                        <a:rPr lang="pt-PT" sz="1100"/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025">
                <a:tc>
                  <a:txBody>
                    <a:bodyPr/>
                    <a:lstStyle/>
                    <a:p>
                      <a:pPr marL="273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楷体" panose="02010609060101010101" charset="-122"/>
                        <a:buNone/>
                      </a:pPr>
                      <a:r>
                        <a:rPr lang="pt-PT" sz="11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轻型客运车辆销售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27305" marR="0" lvl="0" indent="0" algn="ctr" rtl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900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777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7874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/>
                        <a:t>20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100"/>
                        <a:t>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-36.1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 u="none" strike="noStrike" cap="none"/>
                        <a:t>6.5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14.7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-6.9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4.7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</a:t>
                      </a:r>
                      <a:r>
                        <a:rPr lang="pt-PT" sz="1100"/>
                        <a:t>6.7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273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27305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轻型商用车辆销售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900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777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3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16.5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12.6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19.0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13.3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13.6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  <a:tr h="273025">
                <a:tc>
                  <a:txBody>
                    <a:bodyPr/>
                    <a:lstStyle/>
                    <a:p>
                      <a:pPr marL="273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900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8.0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9.8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7.0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9.5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17.2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13.1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17.5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7.5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7C3"/>
                    </a:solidFill>
                  </a:tcPr>
                </a:tc>
              </a:tr>
              <a:tr h="273025">
                <a:tc>
                  <a:txBody>
                    <a:bodyPr/>
                    <a:lstStyle/>
                    <a:p>
                      <a:pPr marL="273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楷体" panose="02010609060101010101" charset="-122"/>
                        <a:buNone/>
                      </a:pPr>
                      <a:r>
                        <a:rPr lang="pt-PT" sz="11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未来3个月的需求 - 住宿和餐饮业</a:t>
                      </a:r>
                      <a:endParaRPr sz="1400" u="none" strike="noStrike" cap="none"/>
                    </a:p>
                    <a:p>
                      <a:pPr marL="27305" marR="0" lvl="0" indent="0" algn="ctr" rtl="0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7492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777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10668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0.2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36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100"/>
                        <a:t>9.4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24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100"/>
                        <a:t>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100"/>
                        <a:t>3</a:t>
                      </a:r>
                      <a:r>
                        <a:rPr lang="pt-PT" sz="1100" u="none" strike="noStrike" cap="none"/>
                        <a:t>.</a:t>
                      </a:r>
                      <a:r>
                        <a:rPr lang="pt-PT" sz="1100"/>
                        <a:t>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19.2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28.7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14.3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73025">
                <a:tc>
                  <a:txBody>
                    <a:bodyPr/>
                    <a:lstStyle/>
                    <a:p>
                      <a:pPr marL="273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服务业信心指数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7492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5777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3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9.2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7.4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3.9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7.0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100"/>
                        <a:t>9.9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100" u="none" strike="noStrike" cap="none"/>
                        <a:t>3.0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5777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marL="273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未来3个月的需求 - 住宿和餐饮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857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114925" marB="0" anchor="ctr"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1403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3.2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1492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2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/>
                        <a:t>3.5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1492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/>
                        <a:t>5.4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1492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2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-0.8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1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2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22.9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1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2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19.3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1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2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22.8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1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2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1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/>
          <p:nvPr/>
        </p:nvSpPr>
        <p:spPr>
          <a:xfrm>
            <a:off x="457200" y="1511998"/>
            <a:ext cx="2675400" cy="561657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54305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非居民</a:t>
            </a:r>
            <a:r>
              <a:rPr lang="zh-CN" alt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游客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继续占主导地位</a:t>
            </a: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0185" lvl="0" indent="0" algn="l" rtl="0">
              <a:lnSpc>
                <a:spcPct val="118000"/>
              </a:lnSpc>
              <a:spcBef>
                <a:spcPts val="18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3317303" y="1512011"/>
            <a:ext cx="1233170" cy="299441"/>
          </a:xfrm>
          <a:prstGeom prst="rect">
            <a:avLst/>
          </a:prstGeom>
          <a:solidFill>
            <a:srgbClr val="FAB63C"/>
          </a:solidFill>
          <a:ln w="9525" cap="flat" cmpd="sng">
            <a:solidFill>
              <a:srgbClr val="F2AF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384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r>
              <a:rPr lang="pt-PT" sz="15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旅游业</a:t>
            </a:r>
            <a:endParaRPr sz="15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3317300" y="1965405"/>
            <a:ext cx="6812400" cy="109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4月过夜住宿数稍有放缓，但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仍保持增长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，特别是非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居民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留宿增多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。此外，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与</a:t>
            </a:r>
            <a:r>
              <a:rPr lang="en-US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2022</a:t>
            </a:r>
            <a:r>
              <a:rPr lang="zh-CN" altLang="en-US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年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和2019年相比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入住率继续增加。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各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旅游部门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高层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都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对旅游业发展持乐观态度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，预计</a:t>
            </a:r>
            <a:r>
              <a:rPr lang="en-US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</a:t>
            </a:r>
            <a:r>
              <a:rPr lang="zh-CN" altLang="en-US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年将保持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2022年良好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势头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出现新的高点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4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00" name="Google Shape;300;p13"/>
          <p:cNvSpPr txBox="1"/>
          <p:nvPr/>
        </p:nvSpPr>
        <p:spPr>
          <a:xfrm>
            <a:off x="3317304" y="2933552"/>
            <a:ext cx="14268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127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>
                <a:solidFill>
                  <a:srgbClr val="484546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旅游业数据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" name="Google Shape;301;p13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03" name="Google Shape;303;p13"/>
          <p:cNvSpPr txBox="1"/>
          <p:nvPr/>
        </p:nvSpPr>
        <p:spPr>
          <a:xfrm>
            <a:off x="3805288" y="7049995"/>
            <a:ext cx="1713864" cy="17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/>
              <a:buNone/>
            </a:pPr>
            <a:r>
              <a:rPr lang="pt-PT" sz="1050" b="0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</a:t>
            </a:r>
            <a:r>
              <a:rPr lang="pt-PT" sz="105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旅游总收入</a:t>
            </a:r>
            <a:endParaRPr sz="105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3453922" y="3910413"/>
            <a:ext cx="627380" cy="18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/>
              <a:buNone/>
            </a:pPr>
            <a:r>
              <a:rPr lang="pt-PT" sz="105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r>
              <a:rPr lang="pt-PT" sz="11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过夜</a:t>
            </a:r>
            <a:endParaRPr sz="11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05" name="Google Shape;305;p13"/>
          <p:cNvSpPr txBox="1"/>
          <p:nvPr/>
        </p:nvSpPr>
        <p:spPr>
          <a:xfrm>
            <a:off x="3459101" y="4224083"/>
            <a:ext cx="1757680" cy="18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/>
              <a:buNone/>
            </a:pPr>
            <a:r>
              <a:rPr lang="pt-PT" sz="1050" b="0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</a:t>
            </a:r>
            <a:r>
              <a:rPr lang="pt-PT" sz="11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居民过夜</a:t>
            </a:r>
            <a:endParaRPr sz="11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3440026" y="4632328"/>
            <a:ext cx="1757680" cy="18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/>
              <a:buNone/>
            </a:pPr>
            <a:r>
              <a:rPr lang="pt-PT" sz="1050" b="0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</a:t>
            </a:r>
            <a:r>
              <a:rPr lang="pt-PT" sz="11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非居民过夜</a:t>
            </a:r>
            <a:endParaRPr sz="11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3420572" y="4953333"/>
            <a:ext cx="1756410" cy="18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/>
              <a:buNone/>
            </a:pPr>
            <a:r>
              <a:rPr lang="pt-PT" sz="105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r>
              <a:rPr lang="pt-PT" sz="11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航空运输 (乘客)</a:t>
            </a:r>
            <a:endParaRPr sz="11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3426940" y="3613413"/>
            <a:ext cx="1756410" cy="18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 panose="020B0604020202020204"/>
              <a:buNone/>
            </a:pPr>
            <a:r>
              <a:rPr lang="pt-PT" sz="105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r>
              <a:rPr lang="pt-PT" sz="11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旅游业总收入</a:t>
            </a:r>
            <a:endParaRPr sz="11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3317295" y="5756986"/>
            <a:ext cx="3132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pt-PT" sz="1100" b="0" i="1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数据来源: 葡萄牙统计局，葡萄牙航空导航公司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5645700" y="5273188"/>
            <a:ext cx="4596021" cy="251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3664377" y="6543217"/>
            <a:ext cx="2278200" cy="3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312" name="Google Shape;312;p13"/>
          <p:cNvGraphicFramePr/>
          <p:nvPr/>
        </p:nvGraphicFramePr>
        <p:xfrm>
          <a:off x="3269638" y="3341775"/>
          <a:ext cx="7093050" cy="2224980"/>
        </p:xfrm>
        <a:graphic>
          <a:graphicData uri="http://schemas.openxmlformats.org/drawingml/2006/table">
            <a:tbl>
              <a:tblPr>
                <a:noFill/>
                <a:tableStyleId>{5191375F-5713-45A3-BCCC-CF2BF83A21D4}</a:tableStyleId>
              </a:tblPr>
              <a:tblGrid>
                <a:gridCol w="1404650"/>
                <a:gridCol w="610925"/>
                <a:gridCol w="531925"/>
                <a:gridCol w="548800"/>
                <a:gridCol w="693975"/>
                <a:gridCol w="772500"/>
                <a:gridCol w="674775"/>
                <a:gridCol w="669300"/>
                <a:gridCol w="621675"/>
                <a:gridCol w="564525"/>
              </a:tblGrid>
              <a:tr h="322675">
                <a:tc>
                  <a:txBody>
                    <a:bodyPr/>
                    <a:lstStyle/>
                    <a:p>
                      <a:pPr marL="2730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指标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变化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9月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10月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11月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3月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4月</a:t>
                      </a:r>
                      <a:endParaRPr lang="pt-PT" sz="1100" b="1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AB63C"/>
                    </a:solidFill>
                  </a:tcPr>
                </a:tc>
              </a:tr>
              <a:tr h="272375">
                <a:tc>
                  <a:txBody>
                    <a:bodyPr/>
                    <a:lstStyle/>
                    <a:p>
                      <a:pPr marL="12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5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</a:t>
                      </a:r>
                      <a:r>
                        <a:rPr lang="pt-PT" sz="11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旅游业总收入</a:t>
                      </a:r>
                      <a:endParaRPr lang="pt-PT" sz="11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lang="pt-PT" sz="1100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70.7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48.0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36.8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66.6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97.6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59.6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45.1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2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5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</a:t>
                      </a:r>
                      <a:r>
                        <a:rPr lang="pt-PT" sz="11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过夜</a:t>
                      </a:r>
                      <a:endParaRPr lang="pt-PT" sz="11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lang="pt-PT" sz="1100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37.2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23.8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19.1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45.8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74.1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37.7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26.8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13.8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12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50">
                          <a:solidFill>
                            <a:schemeClr val="lt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 </a:t>
                      </a:r>
                      <a:r>
                        <a:rPr lang="pt-PT" sz="11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居民过夜</a:t>
                      </a:r>
                      <a:endParaRPr lang="pt-PT" sz="11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lang="pt-PT" sz="1100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-3.7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-3.2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6.0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29.4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38.1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17.7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15.6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7.3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2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50">
                          <a:solidFill>
                            <a:schemeClr val="lt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 </a:t>
                      </a:r>
                      <a:r>
                        <a:rPr lang="pt-PT" sz="11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非居民过夜</a:t>
                      </a:r>
                      <a:endParaRPr lang="pt-PT" sz="11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lang="pt-PT" sz="1100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70.9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38.0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26.2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58.4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101.0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50.7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32.1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16.8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12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5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</a:t>
                      </a:r>
                      <a:r>
                        <a:rPr lang="pt-PT" sz="11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航空运输 (乘客)</a:t>
                      </a:r>
                      <a:endParaRPr lang="pt-PT" sz="11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lang="pt-PT" sz="1100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63.0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42.6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31.3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53.0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84.0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55.6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35.6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 anchor="ctr"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 txBox="1"/>
          <p:nvPr/>
        </p:nvSpPr>
        <p:spPr>
          <a:xfrm>
            <a:off x="457200" y="1511998"/>
            <a:ext cx="2675400" cy="59262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 panose="020B0604020202020204"/>
              <a:buNone/>
            </a:pPr>
            <a:endParaRPr sz="195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葡萄牙天然气储量高于欧洲平均水平</a:t>
            </a: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3369399" y="1403211"/>
            <a:ext cx="1233300" cy="3111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64125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能源</a:t>
            </a:r>
            <a:endParaRPr sz="15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3369388" y="1862075"/>
            <a:ext cx="6953700" cy="134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just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根据ERSE的数据，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截至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3月31日，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天然气储备达到106%，相当于25天的全国平均消费量。这一数值高于欧洲平均水平（56%），也达到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2023年11月1日开始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最密集使用时所需水平（90%）。</a:t>
            </a:r>
            <a:endParaRPr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5月，葡萄牙能源价格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持续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下跌，从-12.7%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降至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-15.5%。</a:t>
            </a:r>
            <a:endParaRPr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322" name="Google Shape;322;p14"/>
          <p:cNvGraphicFramePr/>
          <p:nvPr/>
        </p:nvGraphicFramePr>
        <p:xfrm>
          <a:off x="3369403" y="3864671"/>
          <a:ext cx="6805325" cy="2107650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2207325"/>
                <a:gridCol w="535375"/>
                <a:gridCol w="528800"/>
                <a:gridCol w="537450"/>
                <a:gridCol w="453650"/>
                <a:gridCol w="506650"/>
                <a:gridCol w="506650"/>
                <a:gridCol w="541975"/>
                <a:gridCol w="493725"/>
                <a:gridCol w="493725"/>
              </a:tblGrid>
              <a:tr h="243750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指标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25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变化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4月</a:t>
                      </a:r>
                      <a:endParaRPr sz="11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168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endParaRPr sz="10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38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用电量</a:t>
                      </a:r>
                      <a:endParaRPr sz="10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350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4925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0 . 2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1 . 5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0 . 5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3 . 7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-1.</a:t>
                      </a:r>
                      <a:r>
                        <a:rPr lang="pt-PT" sz="1100"/>
                        <a:t>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-2.8</a:t>
                      </a:r>
                      <a:endParaRPr sz="1100" u="none" strike="noStrike" cap="none"/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  <a:tr h="216850">
                <a:tc vMerge="1">
                  <a:tcPr/>
                </a:tc>
                <a:tc>
                  <a:txBody>
                    <a:bodyPr/>
                    <a:lstStyle/>
                    <a:p>
                      <a:pPr marL="1193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4925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9 . 0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4. 0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6 . 9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8 . 2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8 . 2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</a:t>
                      </a:r>
                      <a:r>
                        <a:rPr lang="pt-PT" sz="1100"/>
                        <a:t>4.6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12.1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</a:tr>
              <a:tr h="21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endParaRPr sz="10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38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汽油销售</a:t>
                      </a:r>
                      <a:endParaRPr sz="10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350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4925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0 . 7 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- 1. 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</a:t>
                      </a:r>
                      <a:r>
                        <a:rPr lang="pt-PT" sz="1100" u="none" strike="noStrike" cap="none"/>
                        <a:t>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- 1 . 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100" u="none" strike="noStrike" cap="none"/>
                        <a:t>2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.</a:t>
                      </a:r>
                      <a:r>
                        <a:rPr lang="pt-PT" sz="1100" u="none" strike="noStrike" cap="none"/>
                        <a:t>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8.2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34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endParaRPr sz="10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38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柴油销售</a:t>
                      </a:r>
                      <a:endParaRPr sz="105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350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€/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兆瓦时</a:t>
                      </a:r>
                      <a:endParaRPr sz="1400" u="none" strike="noStrike" cap="none"/>
                    </a:p>
                  </a:txBody>
                  <a:tcPr marL="0" marR="0" marT="34925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2 0 3 . 5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135.5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119 . 5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114 . 7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63.9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52.6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44.0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42.1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9F9"/>
                    </a:solidFill>
                  </a:tcPr>
                </a:tc>
              </a:tr>
              <a:tr h="338900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天然气价格</a:t>
                      </a:r>
                      <a:endParaRPr sz="10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1747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€/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兆瓦时</a:t>
                      </a:r>
                      <a:endParaRPr sz="1400" u="none" strike="noStrike" cap="none"/>
                    </a:p>
                  </a:txBody>
                  <a:tcPr marL="0" marR="0" marT="825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1 4 1 . 3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127 . 2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115 . 4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96 . 6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6 9 . 4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134.2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90.0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77.0</a:t>
                      </a:r>
                      <a:endParaRPr sz="1100" u="none" strike="noStrike" cap="none"/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339250">
                <a:tc>
                  <a:txBody>
                    <a:bodyPr/>
                    <a:lstStyle/>
                    <a:p>
                      <a:pPr marL="38100" marR="324485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批发电价</a:t>
                      </a:r>
                      <a:endParaRPr sz="10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0477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25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- 9 . 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- 36 . 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-40.4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- 5 9 . 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349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- 6 5 . 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 u="none" strike="noStrike" cap="none"/>
                        <a:t>33.1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 u="none" strike="noStrike" cap="none"/>
                        <a:t>68.2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-59.9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98425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  <p:sp>
        <p:nvSpPr>
          <p:cNvPr id="323" name="Google Shape;323;p14"/>
          <p:cNvSpPr txBox="1"/>
          <p:nvPr/>
        </p:nvSpPr>
        <p:spPr>
          <a:xfrm>
            <a:off x="3428993" y="3369915"/>
            <a:ext cx="14046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能源数据</a:t>
            </a:r>
            <a:endParaRPr sz="14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24" name="Google Shape;324;p14"/>
          <p:cNvSpPr txBox="1"/>
          <p:nvPr/>
        </p:nvSpPr>
        <p:spPr>
          <a:xfrm>
            <a:off x="3369399" y="6238779"/>
            <a:ext cx="4241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PT" sz="1000" b="0" i="1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lang="pt-PT" sz="1000" b="0" i="1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数据来源: 葡萄牙能源和地质总局、彭博社、电力市场营运商（OMIE)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/>
          <p:nvPr/>
        </p:nvSpPr>
        <p:spPr>
          <a:xfrm>
            <a:off x="3429003" y="1298148"/>
            <a:ext cx="1289100" cy="2655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34275" rIns="0" bIns="0" anchor="t" anchorCtr="0">
            <a:spAutoFit/>
          </a:bodyPr>
          <a:lstStyle/>
          <a:p>
            <a:pPr marL="1543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r>
              <a:rPr lang="pt-PT" sz="15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通胀</a:t>
            </a:r>
            <a:endParaRPr sz="15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30" name="Google Shape;330;p15"/>
          <p:cNvSpPr txBox="1"/>
          <p:nvPr/>
        </p:nvSpPr>
        <p:spPr>
          <a:xfrm>
            <a:off x="3443678" y="1742975"/>
            <a:ext cx="6805200" cy="17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葡萄牙通货膨胀率连续第七个月下降，从5.7%降至4.0%，是2022年1月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俄乌冲突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之前的最低值。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国家统计局称，这种减速部分原因是2022年5月电力、天然气和食品价格上涨导致的基数效应，以及对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一些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基本食品的增值税豁免。核心通胀率（不包括能源产品和未加工食品）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取得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近年来最大降幅，从6.6%降至5.5%，表明通胀率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正在趋于放缓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5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31" name="Google Shape;331;p15"/>
          <p:cNvSpPr txBox="1"/>
          <p:nvPr/>
        </p:nvSpPr>
        <p:spPr>
          <a:xfrm>
            <a:off x="457200" y="1304673"/>
            <a:ext cx="2675400" cy="58554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141600" rIns="0" bIns="0" anchor="t" anchorCtr="0">
            <a:spAutoFit/>
          </a:bodyPr>
          <a:lstStyle/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葡萄牙通胀率因基数效应和增值税下降而下降</a:t>
            </a: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3429002" y="3674619"/>
            <a:ext cx="3624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欧元区及葡萄牙通胀指标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335" name="Google Shape;335;p15"/>
          <p:cNvGraphicFramePr/>
          <p:nvPr/>
        </p:nvGraphicFramePr>
        <p:xfrm>
          <a:off x="3429011" y="3925989"/>
          <a:ext cx="6753850" cy="3131925"/>
        </p:xfrm>
        <a:graphic>
          <a:graphicData uri="http://schemas.openxmlformats.org/drawingml/2006/table">
            <a:tbl>
              <a:tblPr>
                <a:noFill/>
                <a:tableStyleId>{5F7B661B-C5D4-4832-9030-7C6E03A76BDA}</a:tableStyleId>
              </a:tblPr>
              <a:tblGrid>
                <a:gridCol w="2555250"/>
                <a:gridCol w="516300"/>
                <a:gridCol w="427950"/>
                <a:gridCol w="459100"/>
                <a:gridCol w="459100"/>
                <a:gridCol w="459100"/>
                <a:gridCol w="459100"/>
                <a:gridCol w="539300"/>
                <a:gridCol w="399225"/>
                <a:gridCol w="479425"/>
              </a:tblGrid>
              <a:tr h="251625">
                <a:tc>
                  <a:txBody>
                    <a:bodyPr/>
                    <a:lstStyle/>
                    <a:p>
                      <a:pPr marL="0" marR="0" lvl="0" indent="387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                        指 标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变化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10月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92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11月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3月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4月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87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通胀率 (欧元区)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525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7.0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基础通胀率 (欧元区)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13525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8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能源价格 (欧元区)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400" u="none" strike="noStrike" cap="none"/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41.5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34.9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25.5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18.9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13.7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-0.9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</a:t>
                      </a: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-1.7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746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通胀率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1346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5.7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4.0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746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基础通胀率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46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7.0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7.0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746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食品价格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920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18.9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18.4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17.6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18.5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19.3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14.1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68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能源价格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27.6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24.8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20.8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-4.4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-12.7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</a:t>
                      </a: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683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平均通胀率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400" u="none" strike="noStrike" cap="none"/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1339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6.7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7.8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8.7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</a:t>
                      </a: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619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葡萄牙与欧元区差别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-0.5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-0.1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+0.4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-0.2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-0.3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+0.5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619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生产者价格指数 (PPI)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93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16.2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14.0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0.</a:t>
                      </a: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-0.9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619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PPI – 能源价格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3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21.7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15.4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4.1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-21.</a:t>
                      </a: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17.9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8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0025">
                <a:tc>
                  <a:txBody>
                    <a:bodyPr/>
                    <a:lstStyle/>
                    <a:p>
                      <a:pPr marL="0" marR="0" lvl="0" indent="355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欧元 – 美元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6413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-15.3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-10.6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-6.3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-4.8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-5.5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-2.8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/>
          <p:nvPr/>
        </p:nvSpPr>
        <p:spPr>
          <a:xfrm>
            <a:off x="0" y="0"/>
            <a:ext cx="3132455" cy="1062355"/>
          </a:xfrm>
          <a:custGeom>
            <a:avLst/>
            <a:gdLst/>
            <a:ahLst/>
            <a:cxnLst/>
            <a:rect l="l" t="t" r="r" b="b"/>
            <a:pathLst>
              <a:path w="3132455" h="1062355" extrusionOk="0">
                <a:moveTo>
                  <a:pt x="0" y="1062012"/>
                </a:moveTo>
                <a:lnTo>
                  <a:pt x="3131997" y="1062012"/>
                </a:lnTo>
                <a:lnTo>
                  <a:pt x="3131997" y="0"/>
                </a:lnTo>
                <a:lnTo>
                  <a:pt x="0" y="0"/>
                </a:lnTo>
                <a:lnTo>
                  <a:pt x="0" y="1062012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10241877" y="0"/>
            <a:ext cx="450215" cy="1062355"/>
          </a:xfrm>
          <a:custGeom>
            <a:avLst/>
            <a:gdLst/>
            <a:ahLst/>
            <a:cxnLst/>
            <a:rect l="l" t="t" r="r" b="b"/>
            <a:pathLst>
              <a:path w="450215" h="1062355" extrusionOk="0">
                <a:moveTo>
                  <a:pt x="0" y="1062012"/>
                </a:moveTo>
                <a:lnTo>
                  <a:pt x="450126" y="1062012"/>
                </a:lnTo>
                <a:lnTo>
                  <a:pt x="450126" y="0"/>
                </a:lnTo>
                <a:lnTo>
                  <a:pt x="0" y="0"/>
                </a:lnTo>
                <a:lnTo>
                  <a:pt x="0" y="1062012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9131554" y="199097"/>
            <a:ext cx="518159" cy="516890"/>
          </a:xfrm>
          <a:custGeom>
            <a:avLst/>
            <a:gdLst/>
            <a:ahLst/>
            <a:cxnLst/>
            <a:rect l="l" t="t" r="r" b="b"/>
            <a:pathLst>
              <a:path w="518159" h="516890" extrusionOk="0">
                <a:moveTo>
                  <a:pt x="517994" y="257810"/>
                </a:moveTo>
                <a:lnTo>
                  <a:pt x="0" y="257810"/>
                </a:lnTo>
                <a:lnTo>
                  <a:pt x="0" y="259080"/>
                </a:lnTo>
                <a:lnTo>
                  <a:pt x="6219" y="314960"/>
                </a:lnTo>
                <a:lnTo>
                  <a:pt x="23774" y="365760"/>
                </a:lnTo>
                <a:lnTo>
                  <a:pt x="49409" y="410210"/>
                </a:lnTo>
                <a:lnTo>
                  <a:pt x="62433" y="426720"/>
                </a:lnTo>
                <a:lnTo>
                  <a:pt x="65328" y="430530"/>
                </a:lnTo>
                <a:lnTo>
                  <a:pt x="73710" y="439420"/>
                </a:lnTo>
                <a:lnTo>
                  <a:pt x="79590" y="444500"/>
                </a:lnTo>
                <a:lnTo>
                  <a:pt x="85750" y="450850"/>
                </a:lnTo>
                <a:lnTo>
                  <a:pt x="148569" y="492760"/>
                </a:lnTo>
                <a:lnTo>
                  <a:pt x="184368" y="506730"/>
                </a:lnTo>
                <a:lnTo>
                  <a:pt x="222504" y="514350"/>
                </a:lnTo>
                <a:lnTo>
                  <a:pt x="240580" y="516890"/>
                </a:lnTo>
                <a:lnTo>
                  <a:pt x="282062" y="516890"/>
                </a:lnTo>
                <a:lnTo>
                  <a:pt x="301320" y="514350"/>
                </a:lnTo>
                <a:lnTo>
                  <a:pt x="337207" y="505460"/>
                </a:lnTo>
                <a:lnTo>
                  <a:pt x="370955" y="491490"/>
                </a:lnTo>
                <a:lnTo>
                  <a:pt x="234772" y="491490"/>
                </a:lnTo>
                <a:lnTo>
                  <a:pt x="228580" y="483870"/>
                </a:lnTo>
                <a:lnTo>
                  <a:pt x="196278" y="483870"/>
                </a:lnTo>
                <a:lnTo>
                  <a:pt x="170778" y="474980"/>
                </a:lnTo>
                <a:lnTo>
                  <a:pt x="146708" y="463550"/>
                </a:lnTo>
                <a:lnTo>
                  <a:pt x="124246" y="449580"/>
                </a:lnTo>
                <a:lnTo>
                  <a:pt x="103568" y="433070"/>
                </a:lnTo>
                <a:lnTo>
                  <a:pt x="107238" y="429260"/>
                </a:lnTo>
                <a:lnTo>
                  <a:pt x="111023" y="426720"/>
                </a:lnTo>
                <a:lnTo>
                  <a:pt x="114896" y="424180"/>
                </a:lnTo>
                <a:lnTo>
                  <a:pt x="123008" y="417830"/>
                </a:lnTo>
                <a:lnTo>
                  <a:pt x="127186" y="415290"/>
                </a:lnTo>
                <a:lnTo>
                  <a:pt x="85890" y="415290"/>
                </a:lnTo>
                <a:lnTo>
                  <a:pt x="76122" y="403860"/>
                </a:lnTo>
                <a:lnTo>
                  <a:pt x="51371" y="365760"/>
                </a:lnTo>
                <a:lnTo>
                  <a:pt x="33494" y="320040"/>
                </a:lnTo>
                <a:lnTo>
                  <a:pt x="25514" y="270510"/>
                </a:lnTo>
                <a:lnTo>
                  <a:pt x="517344" y="270510"/>
                </a:lnTo>
                <a:lnTo>
                  <a:pt x="517994" y="259080"/>
                </a:lnTo>
                <a:lnTo>
                  <a:pt x="517994" y="257810"/>
                </a:lnTo>
                <a:close/>
              </a:path>
              <a:path w="518159" h="516890" extrusionOk="0">
                <a:moveTo>
                  <a:pt x="271437" y="375920"/>
                </a:moveTo>
                <a:lnTo>
                  <a:pt x="246545" y="375920"/>
                </a:lnTo>
                <a:lnTo>
                  <a:pt x="246545" y="491490"/>
                </a:lnTo>
                <a:lnTo>
                  <a:pt x="271437" y="491490"/>
                </a:lnTo>
                <a:lnTo>
                  <a:pt x="271437" y="375920"/>
                </a:lnTo>
                <a:close/>
              </a:path>
              <a:path w="518159" h="516890" extrusionOk="0">
                <a:moveTo>
                  <a:pt x="383306" y="375920"/>
                </a:moveTo>
                <a:lnTo>
                  <a:pt x="271437" y="375920"/>
                </a:lnTo>
                <a:lnTo>
                  <a:pt x="291946" y="377190"/>
                </a:lnTo>
                <a:lnTo>
                  <a:pt x="311907" y="381000"/>
                </a:lnTo>
                <a:lnTo>
                  <a:pt x="331232" y="387350"/>
                </a:lnTo>
                <a:lnTo>
                  <a:pt x="349834" y="393700"/>
                </a:lnTo>
                <a:lnTo>
                  <a:pt x="346525" y="401320"/>
                </a:lnTo>
                <a:lnTo>
                  <a:pt x="325335" y="441960"/>
                </a:lnTo>
                <a:lnTo>
                  <a:pt x="301928" y="474980"/>
                </a:lnTo>
                <a:lnTo>
                  <a:pt x="283108" y="491490"/>
                </a:lnTo>
                <a:lnTo>
                  <a:pt x="370955" y="491490"/>
                </a:lnTo>
                <a:lnTo>
                  <a:pt x="386573" y="482600"/>
                </a:lnTo>
                <a:lnTo>
                  <a:pt x="327710" y="482600"/>
                </a:lnTo>
                <a:lnTo>
                  <a:pt x="337634" y="468630"/>
                </a:lnTo>
                <a:lnTo>
                  <a:pt x="346917" y="453390"/>
                </a:lnTo>
                <a:lnTo>
                  <a:pt x="355551" y="439420"/>
                </a:lnTo>
                <a:lnTo>
                  <a:pt x="363524" y="424180"/>
                </a:lnTo>
                <a:lnTo>
                  <a:pt x="366547" y="417830"/>
                </a:lnTo>
                <a:lnTo>
                  <a:pt x="369443" y="411480"/>
                </a:lnTo>
                <a:lnTo>
                  <a:pt x="372122" y="405130"/>
                </a:lnTo>
                <a:lnTo>
                  <a:pt x="415992" y="405130"/>
                </a:lnTo>
                <a:lnTo>
                  <a:pt x="406942" y="397510"/>
                </a:lnTo>
                <a:lnTo>
                  <a:pt x="394338" y="389890"/>
                </a:lnTo>
                <a:lnTo>
                  <a:pt x="381190" y="382270"/>
                </a:lnTo>
                <a:lnTo>
                  <a:pt x="382968" y="377190"/>
                </a:lnTo>
                <a:lnTo>
                  <a:pt x="383306" y="375920"/>
                </a:lnTo>
                <a:close/>
              </a:path>
              <a:path w="518159" h="516890" extrusionOk="0">
                <a:moveTo>
                  <a:pt x="175666" y="401320"/>
                </a:moveTo>
                <a:lnTo>
                  <a:pt x="148831" y="401320"/>
                </a:lnTo>
                <a:lnTo>
                  <a:pt x="151955" y="408940"/>
                </a:lnTo>
                <a:lnTo>
                  <a:pt x="176233" y="454660"/>
                </a:lnTo>
                <a:lnTo>
                  <a:pt x="196278" y="483870"/>
                </a:lnTo>
                <a:lnTo>
                  <a:pt x="228580" y="483870"/>
                </a:lnTo>
                <a:lnTo>
                  <a:pt x="221356" y="474980"/>
                </a:lnTo>
                <a:lnTo>
                  <a:pt x="208875" y="458470"/>
                </a:lnTo>
                <a:lnTo>
                  <a:pt x="197372" y="441960"/>
                </a:lnTo>
                <a:lnTo>
                  <a:pt x="186893" y="424180"/>
                </a:lnTo>
                <a:lnTo>
                  <a:pt x="182739" y="416560"/>
                </a:lnTo>
                <a:lnTo>
                  <a:pt x="178790" y="407670"/>
                </a:lnTo>
                <a:lnTo>
                  <a:pt x="175666" y="401320"/>
                </a:lnTo>
                <a:close/>
              </a:path>
              <a:path w="518159" h="516890" extrusionOk="0">
                <a:moveTo>
                  <a:pt x="415992" y="405130"/>
                </a:moveTo>
                <a:lnTo>
                  <a:pt x="372122" y="405130"/>
                </a:lnTo>
                <a:lnTo>
                  <a:pt x="379353" y="408940"/>
                </a:lnTo>
                <a:lnTo>
                  <a:pt x="386402" y="414020"/>
                </a:lnTo>
                <a:lnTo>
                  <a:pt x="393277" y="419100"/>
                </a:lnTo>
                <a:lnTo>
                  <a:pt x="399986" y="424180"/>
                </a:lnTo>
                <a:lnTo>
                  <a:pt x="404418" y="426720"/>
                </a:lnTo>
                <a:lnTo>
                  <a:pt x="408698" y="430530"/>
                </a:lnTo>
                <a:lnTo>
                  <a:pt x="412864" y="434340"/>
                </a:lnTo>
                <a:lnTo>
                  <a:pt x="393711" y="449580"/>
                </a:lnTo>
                <a:lnTo>
                  <a:pt x="373049" y="462280"/>
                </a:lnTo>
                <a:lnTo>
                  <a:pt x="351006" y="473710"/>
                </a:lnTo>
                <a:lnTo>
                  <a:pt x="327710" y="482600"/>
                </a:lnTo>
                <a:lnTo>
                  <a:pt x="386573" y="482600"/>
                </a:lnTo>
                <a:lnTo>
                  <a:pt x="430542" y="452120"/>
                </a:lnTo>
                <a:lnTo>
                  <a:pt x="451662" y="430530"/>
                </a:lnTo>
                <a:lnTo>
                  <a:pt x="455066" y="427990"/>
                </a:lnTo>
                <a:lnTo>
                  <a:pt x="458190" y="424180"/>
                </a:lnTo>
                <a:lnTo>
                  <a:pt x="463854" y="416560"/>
                </a:lnTo>
                <a:lnTo>
                  <a:pt x="430542" y="416560"/>
                </a:lnTo>
                <a:lnTo>
                  <a:pt x="419009" y="407670"/>
                </a:lnTo>
                <a:lnTo>
                  <a:pt x="415992" y="405130"/>
                </a:lnTo>
                <a:close/>
              </a:path>
              <a:path w="518159" h="516890" extrusionOk="0">
                <a:moveTo>
                  <a:pt x="517344" y="270510"/>
                </a:moveTo>
                <a:lnTo>
                  <a:pt x="492467" y="270510"/>
                </a:lnTo>
                <a:lnTo>
                  <a:pt x="489778" y="295910"/>
                </a:lnTo>
                <a:lnTo>
                  <a:pt x="484493" y="320040"/>
                </a:lnTo>
                <a:lnTo>
                  <a:pt x="466623" y="365760"/>
                </a:lnTo>
                <a:lnTo>
                  <a:pt x="440961" y="405130"/>
                </a:lnTo>
                <a:lnTo>
                  <a:pt x="430796" y="416560"/>
                </a:lnTo>
                <a:lnTo>
                  <a:pt x="463854" y="416560"/>
                </a:lnTo>
                <a:lnTo>
                  <a:pt x="486594" y="381000"/>
                </a:lnTo>
                <a:lnTo>
                  <a:pt x="504311" y="340360"/>
                </a:lnTo>
                <a:lnTo>
                  <a:pt x="516405" y="287020"/>
                </a:lnTo>
                <a:lnTo>
                  <a:pt x="517344" y="270510"/>
                </a:lnTo>
                <a:close/>
              </a:path>
              <a:path w="518159" h="516890" extrusionOk="0">
                <a:moveTo>
                  <a:pt x="145021" y="270510"/>
                </a:moveTo>
                <a:lnTo>
                  <a:pt x="120142" y="270510"/>
                </a:lnTo>
                <a:lnTo>
                  <a:pt x="121818" y="295910"/>
                </a:lnTo>
                <a:lnTo>
                  <a:pt x="125045" y="320040"/>
                </a:lnTo>
                <a:lnTo>
                  <a:pt x="129780" y="342900"/>
                </a:lnTo>
                <a:lnTo>
                  <a:pt x="135978" y="365760"/>
                </a:lnTo>
                <a:lnTo>
                  <a:pt x="137248" y="370840"/>
                </a:lnTo>
                <a:lnTo>
                  <a:pt x="140017" y="378460"/>
                </a:lnTo>
                <a:lnTo>
                  <a:pt x="125577" y="386080"/>
                </a:lnTo>
                <a:lnTo>
                  <a:pt x="111725" y="394970"/>
                </a:lnTo>
                <a:lnTo>
                  <a:pt x="98487" y="405130"/>
                </a:lnTo>
                <a:lnTo>
                  <a:pt x="85890" y="415290"/>
                </a:lnTo>
                <a:lnTo>
                  <a:pt x="127186" y="415290"/>
                </a:lnTo>
                <a:lnTo>
                  <a:pt x="131364" y="412750"/>
                </a:lnTo>
                <a:lnTo>
                  <a:pt x="139969" y="406400"/>
                </a:lnTo>
                <a:lnTo>
                  <a:pt x="148831" y="401320"/>
                </a:lnTo>
                <a:lnTo>
                  <a:pt x="175666" y="401320"/>
                </a:lnTo>
                <a:lnTo>
                  <a:pt x="175041" y="400050"/>
                </a:lnTo>
                <a:lnTo>
                  <a:pt x="171488" y="391160"/>
                </a:lnTo>
                <a:lnTo>
                  <a:pt x="189386" y="384810"/>
                </a:lnTo>
                <a:lnTo>
                  <a:pt x="226982" y="377190"/>
                </a:lnTo>
                <a:lnTo>
                  <a:pt x="246545" y="375920"/>
                </a:lnTo>
                <a:lnTo>
                  <a:pt x="383306" y="375920"/>
                </a:lnTo>
                <a:lnTo>
                  <a:pt x="384657" y="370840"/>
                </a:lnTo>
                <a:lnTo>
                  <a:pt x="358622" y="370840"/>
                </a:lnTo>
                <a:lnTo>
                  <a:pt x="354711" y="369570"/>
                </a:lnTo>
                <a:lnTo>
                  <a:pt x="350634" y="368300"/>
                </a:lnTo>
                <a:lnTo>
                  <a:pt x="162801" y="368300"/>
                </a:lnTo>
                <a:lnTo>
                  <a:pt x="162128" y="365760"/>
                </a:lnTo>
                <a:lnTo>
                  <a:pt x="155451" y="342900"/>
                </a:lnTo>
                <a:lnTo>
                  <a:pt x="150336" y="320040"/>
                </a:lnTo>
                <a:lnTo>
                  <a:pt x="146840" y="295910"/>
                </a:lnTo>
                <a:lnTo>
                  <a:pt x="145021" y="270510"/>
                </a:lnTo>
                <a:close/>
              </a:path>
              <a:path w="518159" h="516890" extrusionOk="0">
                <a:moveTo>
                  <a:pt x="401764" y="270510"/>
                </a:moveTo>
                <a:lnTo>
                  <a:pt x="376872" y="270510"/>
                </a:lnTo>
                <a:lnTo>
                  <a:pt x="375142" y="295910"/>
                </a:lnTo>
                <a:lnTo>
                  <a:pt x="371741" y="320040"/>
                </a:lnTo>
                <a:lnTo>
                  <a:pt x="366721" y="342900"/>
                </a:lnTo>
                <a:lnTo>
                  <a:pt x="360133" y="365760"/>
                </a:lnTo>
                <a:lnTo>
                  <a:pt x="359651" y="368300"/>
                </a:lnTo>
                <a:lnTo>
                  <a:pt x="358622" y="370840"/>
                </a:lnTo>
                <a:lnTo>
                  <a:pt x="384657" y="370840"/>
                </a:lnTo>
                <a:lnTo>
                  <a:pt x="386219" y="365760"/>
                </a:lnTo>
                <a:lnTo>
                  <a:pt x="392341" y="342900"/>
                </a:lnTo>
                <a:lnTo>
                  <a:pt x="397002" y="320040"/>
                </a:lnTo>
                <a:lnTo>
                  <a:pt x="400157" y="295910"/>
                </a:lnTo>
                <a:lnTo>
                  <a:pt x="401764" y="270510"/>
                </a:lnTo>
                <a:close/>
              </a:path>
              <a:path w="518159" h="516890" extrusionOk="0">
                <a:moveTo>
                  <a:pt x="271437" y="270510"/>
                </a:moveTo>
                <a:lnTo>
                  <a:pt x="246545" y="270510"/>
                </a:lnTo>
                <a:lnTo>
                  <a:pt x="246545" y="350520"/>
                </a:lnTo>
                <a:lnTo>
                  <a:pt x="226203" y="351790"/>
                </a:lnTo>
                <a:lnTo>
                  <a:pt x="206340" y="355600"/>
                </a:lnTo>
                <a:lnTo>
                  <a:pt x="168249" y="365760"/>
                </a:lnTo>
                <a:lnTo>
                  <a:pt x="166433" y="367030"/>
                </a:lnTo>
                <a:lnTo>
                  <a:pt x="164604" y="367030"/>
                </a:lnTo>
                <a:lnTo>
                  <a:pt x="162801" y="368300"/>
                </a:lnTo>
                <a:lnTo>
                  <a:pt x="350634" y="368300"/>
                </a:lnTo>
                <a:lnTo>
                  <a:pt x="346621" y="365760"/>
                </a:lnTo>
                <a:lnTo>
                  <a:pt x="310019" y="355600"/>
                </a:lnTo>
                <a:lnTo>
                  <a:pt x="271437" y="350520"/>
                </a:lnTo>
                <a:lnTo>
                  <a:pt x="271437" y="270510"/>
                </a:lnTo>
                <a:close/>
              </a:path>
              <a:path w="518159" h="516890" extrusionOk="0">
                <a:moveTo>
                  <a:pt x="272288" y="0"/>
                </a:moveTo>
                <a:lnTo>
                  <a:pt x="238969" y="0"/>
                </a:lnTo>
                <a:lnTo>
                  <a:pt x="219925" y="2540"/>
                </a:lnTo>
                <a:lnTo>
                  <a:pt x="149312" y="24130"/>
                </a:lnTo>
                <a:lnTo>
                  <a:pt x="88823" y="63500"/>
                </a:lnTo>
                <a:lnTo>
                  <a:pt x="82575" y="69850"/>
                </a:lnTo>
                <a:lnTo>
                  <a:pt x="76606" y="74930"/>
                </a:lnTo>
                <a:lnTo>
                  <a:pt x="68326" y="83820"/>
                </a:lnTo>
                <a:lnTo>
                  <a:pt x="65773" y="86360"/>
                </a:lnTo>
                <a:lnTo>
                  <a:pt x="63309" y="88900"/>
                </a:lnTo>
                <a:lnTo>
                  <a:pt x="32360" y="133350"/>
                </a:lnTo>
                <a:lnTo>
                  <a:pt x="13990" y="175260"/>
                </a:lnTo>
                <a:lnTo>
                  <a:pt x="1759" y="228600"/>
                </a:lnTo>
                <a:lnTo>
                  <a:pt x="50" y="257810"/>
                </a:lnTo>
                <a:lnTo>
                  <a:pt x="517931" y="257810"/>
                </a:lnTo>
                <a:lnTo>
                  <a:pt x="517267" y="246380"/>
                </a:lnTo>
                <a:lnTo>
                  <a:pt x="25514" y="246380"/>
                </a:lnTo>
                <a:lnTo>
                  <a:pt x="28240" y="220980"/>
                </a:lnTo>
                <a:lnTo>
                  <a:pt x="41464" y="172720"/>
                </a:lnTo>
                <a:lnTo>
                  <a:pt x="59679" y="135890"/>
                </a:lnTo>
                <a:lnTo>
                  <a:pt x="88823" y="97790"/>
                </a:lnTo>
                <a:lnTo>
                  <a:pt x="129077" y="97790"/>
                </a:lnTo>
                <a:lnTo>
                  <a:pt x="125063" y="95250"/>
                </a:lnTo>
                <a:lnTo>
                  <a:pt x="117259" y="88900"/>
                </a:lnTo>
                <a:lnTo>
                  <a:pt x="110185" y="83820"/>
                </a:lnTo>
                <a:lnTo>
                  <a:pt x="106794" y="81280"/>
                </a:lnTo>
                <a:lnTo>
                  <a:pt x="126423" y="66040"/>
                </a:lnTo>
                <a:lnTo>
                  <a:pt x="147607" y="53340"/>
                </a:lnTo>
                <a:lnTo>
                  <a:pt x="170193" y="41910"/>
                </a:lnTo>
                <a:lnTo>
                  <a:pt x="194030" y="34290"/>
                </a:lnTo>
                <a:lnTo>
                  <a:pt x="225206" y="34290"/>
                </a:lnTo>
                <a:lnTo>
                  <a:pt x="232460" y="25400"/>
                </a:lnTo>
                <a:lnTo>
                  <a:pt x="370122" y="25400"/>
                </a:lnTo>
                <a:lnTo>
                  <a:pt x="336759" y="11430"/>
                </a:lnTo>
                <a:lnTo>
                  <a:pt x="301320" y="3810"/>
                </a:lnTo>
                <a:lnTo>
                  <a:pt x="291739" y="1270"/>
                </a:lnTo>
                <a:lnTo>
                  <a:pt x="282063" y="1270"/>
                </a:lnTo>
                <a:lnTo>
                  <a:pt x="272288" y="0"/>
                </a:lnTo>
                <a:close/>
              </a:path>
              <a:path w="518159" h="516890" extrusionOk="0">
                <a:moveTo>
                  <a:pt x="129077" y="97790"/>
                </a:moveTo>
                <a:lnTo>
                  <a:pt x="88823" y="97790"/>
                </a:lnTo>
                <a:lnTo>
                  <a:pt x="100974" y="107950"/>
                </a:lnTo>
                <a:lnTo>
                  <a:pt x="113712" y="118110"/>
                </a:lnTo>
                <a:lnTo>
                  <a:pt x="127017" y="125730"/>
                </a:lnTo>
                <a:lnTo>
                  <a:pt x="140868" y="133350"/>
                </a:lnTo>
                <a:lnTo>
                  <a:pt x="138976" y="139700"/>
                </a:lnTo>
                <a:lnTo>
                  <a:pt x="124745" y="196850"/>
                </a:lnTo>
                <a:lnTo>
                  <a:pt x="120078" y="246380"/>
                </a:lnTo>
                <a:lnTo>
                  <a:pt x="144970" y="246380"/>
                </a:lnTo>
                <a:lnTo>
                  <a:pt x="146635" y="220980"/>
                </a:lnTo>
                <a:lnTo>
                  <a:pt x="149998" y="196850"/>
                </a:lnTo>
                <a:lnTo>
                  <a:pt x="155005" y="172720"/>
                </a:lnTo>
                <a:lnTo>
                  <a:pt x="161607" y="149860"/>
                </a:lnTo>
                <a:lnTo>
                  <a:pt x="162255" y="148590"/>
                </a:lnTo>
                <a:lnTo>
                  <a:pt x="163626" y="143510"/>
                </a:lnTo>
                <a:lnTo>
                  <a:pt x="384187" y="143510"/>
                </a:lnTo>
                <a:lnTo>
                  <a:pt x="382231" y="138430"/>
                </a:lnTo>
                <a:lnTo>
                  <a:pt x="381810" y="137160"/>
                </a:lnTo>
                <a:lnTo>
                  <a:pt x="246545" y="137160"/>
                </a:lnTo>
                <a:lnTo>
                  <a:pt x="208410" y="132080"/>
                </a:lnTo>
                <a:lnTo>
                  <a:pt x="190130" y="127000"/>
                </a:lnTo>
                <a:lnTo>
                  <a:pt x="172466" y="120650"/>
                </a:lnTo>
                <a:lnTo>
                  <a:pt x="176005" y="113030"/>
                </a:lnTo>
                <a:lnTo>
                  <a:pt x="177251" y="110490"/>
                </a:lnTo>
                <a:lnTo>
                  <a:pt x="149847" y="110490"/>
                </a:lnTo>
                <a:lnTo>
                  <a:pt x="141349" y="105410"/>
                </a:lnTo>
                <a:lnTo>
                  <a:pt x="133091" y="100330"/>
                </a:lnTo>
                <a:lnTo>
                  <a:pt x="129077" y="97790"/>
                </a:lnTo>
                <a:close/>
              </a:path>
              <a:path w="518159" h="516890" extrusionOk="0">
                <a:moveTo>
                  <a:pt x="357466" y="143510"/>
                </a:moveTo>
                <a:lnTo>
                  <a:pt x="163626" y="143510"/>
                </a:lnTo>
                <a:lnTo>
                  <a:pt x="174396" y="148590"/>
                </a:lnTo>
                <a:lnTo>
                  <a:pt x="179933" y="149860"/>
                </a:lnTo>
                <a:lnTo>
                  <a:pt x="196013" y="154940"/>
                </a:lnTo>
                <a:lnTo>
                  <a:pt x="229364" y="160020"/>
                </a:lnTo>
                <a:lnTo>
                  <a:pt x="246545" y="161290"/>
                </a:lnTo>
                <a:lnTo>
                  <a:pt x="246545" y="246380"/>
                </a:lnTo>
                <a:lnTo>
                  <a:pt x="271437" y="246380"/>
                </a:lnTo>
                <a:lnTo>
                  <a:pt x="271437" y="161290"/>
                </a:lnTo>
                <a:lnTo>
                  <a:pt x="288624" y="160020"/>
                </a:lnTo>
                <a:lnTo>
                  <a:pt x="321980" y="154940"/>
                </a:lnTo>
                <a:lnTo>
                  <a:pt x="338061" y="149860"/>
                </a:lnTo>
                <a:lnTo>
                  <a:pt x="344639" y="147320"/>
                </a:lnTo>
                <a:lnTo>
                  <a:pt x="351116" y="146050"/>
                </a:lnTo>
                <a:lnTo>
                  <a:pt x="357466" y="143510"/>
                </a:lnTo>
                <a:close/>
              </a:path>
              <a:path w="518159" h="516890" extrusionOk="0">
                <a:moveTo>
                  <a:pt x="384187" y="143510"/>
                </a:moveTo>
                <a:lnTo>
                  <a:pt x="357466" y="143510"/>
                </a:lnTo>
                <a:lnTo>
                  <a:pt x="358292" y="144780"/>
                </a:lnTo>
                <a:lnTo>
                  <a:pt x="359879" y="149860"/>
                </a:lnTo>
                <a:lnTo>
                  <a:pt x="366564" y="172720"/>
                </a:lnTo>
                <a:lnTo>
                  <a:pt x="371662" y="196850"/>
                </a:lnTo>
                <a:lnTo>
                  <a:pt x="375117" y="220980"/>
                </a:lnTo>
                <a:lnTo>
                  <a:pt x="376872" y="246380"/>
                </a:lnTo>
                <a:lnTo>
                  <a:pt x="401764" y="246380"/>
                </a:lnTo>
                <a:lnTo>
                  <a:pt x="400143" y="220980"/>
                </a:lnTo>
                <a:lnTo>
                  <a:pt x="396946" y="196850"/>
                </a:lnTo>
                <a:lnTo>
                  <a:pt x="392218" y="172720"/>
                </a:lnTo>
                <a:lnTo>
                  <a:pt x="386003" y="149860"/>
                </a:lnTo>
                <a:lnTo>
                  <a:pt x="384187" y="143510"/>
                </a:lnTo>
                <a:close/>
              </a:path>
              <a:path w="518159" h="516890" extrusionOk="0">
                <a:moveTo>
                  <a:pt x="461891" y="97790"/>
                </a:moveTo>
                <a:lnTo>
                  <a:pt x="429171" y="97790"/>
                </a:lnTo>
                <a:lnTo>
                  <a:pt x="439708" y="110490"/>
                </a:lnTo>
                <a:lnTo>
                  <a:pt x="449437" y="123190"/>
                </a:lnTo>
                <a:lnTo>
                  <a:pt x="476523" y="172720"/>
                </a:lnTo>
                <a:lnTo>
                  <a:pt x="489743" y="220980"/>
                </a:lnTo>
                <a:lnTo>
                  <a:pt x="492467" y="246380"/>
                </a:lnTo>
                <a:lnTo>
                  <a:pt x="517267" y="246380"/>
                </a:lnTo>
                <a:lnTo>
                  <a:pt x="511521" y="201930"/>
                </a:lnTo>
                <a:lnTo>
                  <a:pt x="493852" y="149860"/>
                </a:lnTo>
                <a:lnTo>
                  <a:pt x="466009" y="102870"/>
                </a:lnTo>
                <a:lnTo>
                  <a:pt x="461891" y="97790"/>
                </a:lnTo>
                <a:close/>
              </a:path>
              <a:path w="518159" h="516890" extrusionOk="0">
                <a:moveTo>
                  <a:pt x="271437" y="25400"/>
                </a:moveTo>
                <a:lnTo>
                  <a:pt x="246545" y="25400"/>
                </a:lnTo>
                <a:lnTo>
                  <a:pt x="246545" y="137160"/>
                </a:lnTo>
                <a:lnTo>
                  <a:pt x="271437" y="137160"/>
                </a:lnTo>
                <a:lnTo>
                  <a:pt x="271437" y="25400"/>
                </a:lnTo>
                <a:close/>
              </a:path>
              <a:path w="518159" h="516890" extrusionOk="0">
                <a:moveTo>
                  <a:pt x="370122" y="25400"/>
                </a:moveTo>
                <a:lnTo>
                  <a:pt x="283108" y="25400"/>
                </a:lnTo>
                <a:lnTo>
                  <a:pt x="288848" y="26670"/>
                </a:lnTo>
                <a:lnTo>
                  <a:pt x="301244" y="41910"/>
                </a:lnTo>
                <a:lnTo>
                  <a:pt x="333425" y="88900"/>
                </a:lnTo>
                <a:lnTo>
                  <a:pt x="348411" y="119380"/>
                </a:lnTo>
                <a:lnTo>
                  <a:pt x="330108" y="127000"/>
                </a:lnTo>
                <a:lnTo>
                  <a:pt x="311124" y="132080"/>
                </a:lnTo>
                <a:lnTo>
                  <a:pt x="271437" y="137160"/>
                </a:lnTo>
                <a:lnTo>
                  <a:pt x="381810" y="137160"/>
                </a:lnTo>
                <a:lnTo>
                  <a:pt x="380123" y="132080"/>
                </a:lnTo>
                <a:lnTo>
                  <a:pt x="393150" y="124460"/>
                </a:lnTo>
                <a:lnTo>
                  <a:pt x="405671" y="116840"/>
                </a:lnTo>
                <a:lnTo>
                  <a:pt x="415964" y="109220"/>
                </a:lnTo>
                <a:lnTo>
                  <a:pt x="370878" y="109220"/>
                </a:lnTo>
                <a:lnTo>
                  <a:pt x="367957" y="102870"/>
                </a:lnTo>
                <a:lnTo>
                  <a:pt x="345765" y="60960"/>
                </a:lnTo>
                <a:lnTo>
                  <a:pt x="337020" y="48260"/>
                </a:lnTo>
                <a:lnTo>
                  <a:pt x="327710" y="34290"/>
                </a:lnTo>
                <a:lnTo>
                  <a:pt x="386774" y="34290"/>
                </a:lnTo>
                <a:lnTo>
                  <a:pt x="370122" y="25400"/>
                </a:lnTo>
                <a:close/>
              </a:path>
              <a:path w="518159" h="516890" extrusionOk="0">
                <a:moveTo>
                  <a:pt x="225206" y="34290"/>
                </a:moveTo>
                <a:lnTo>
                  <a:pt x="194030" y="34290"/>
                </a:lnTo>
                <a:lnTo>
                  <a:pt x="184577" y="46990"/>
                </a:lnTo>
                <a:lnTo>
                  <a:pt x="175709" y="60960"/>
                </a:lnTo>
                <a:lnTo>
                  <a:pt x="167429" y="74930"/>
                </a:lnTo>
                <a:lnTo>
                  <a:pt x="159740" y="88900"/>
                </a:lnTo>
                <a:lnTo>
                  <a:pt x="156248" y="96520"/>
                </a:lnTo>
                <a:lnTo>
                  <a:pt x="152908" y="102870"/>
                </a:lnTo>
                <a:lnTo>
                  <a:pt x="149847" y="110490"/>
                </a:lnTo>
                <a:lnTo>
                  <a:pt x="177251" y="110490"/>
                </a:lnTo>
                <a:lnTo>
                  <a:pt x="179743" y="105410"/>
                </a:lnTo>
                <a:lnTo>
                  <a:pt x="183670" y="96520"/>
                </a:lnTo>
                <a:lnTo>
                  <a:pt x="187782" y="88900"/>
                </a:lnTo>
                <a:lnTo>
                  <a:pt x="197645" y="72390"/>
                </a:lnTo>
                <a:lnTo>
                  <a:pt x="208407" y="55880"/>
                </a:lnTo>
                <a:lnTo>
                  <a:pt x="220025" y="40640"/>
                </a:lnTo>
                <a:lnTo>
                  <a:pt x="225206" y="34290"/>
                </a:lnTo>
                <a:close/>
              </a:path>
              <a:path w="518159" h="516890" extrusionOk="0">
                <a:moveTo>
                  <a:pt x="386774" y="34290"/>
                </a:moveTo>
                <a:lnTo>
                  <a:pt x="327710" y="34290"/>
                </a:lnTo>
                <a:lnTo>
                  <a:pt x="350483" y="43180"/>
                </a:lnTo>
                <a:lnTo>
                  <a:pt x="372068" y="53340"/>
                </a:lnTo>
                <a:lnTo>
                  <a:pt x="392343" y="66040"/>
                </a:lnTo>
                <a:lnTo>
                  <a:pt x="411187" y="81280"/>
                </a:lnTo>
                <a:lnTo>
                  <a:pt x="407797" y="83820"/>
                </a:lnTo>
                <a:lnTo>
                  <a:pt x="400735" y="88900"/>
                </a:lnTo>
                <a:lnTo>
                  <a:pt x="393557" y="95250"/>
                </a:lnTo>
                <a:lnTo>
                  <a:pt x="386202" y="100330"/>
                </a:lnTo>
                <a:lnTo>
                  <a:pt x="378649" y="104140"/>
                </a:lnTo>
                <a:lnTo>
                  <a:pt x="370878" y="109220"/>
                </a:lnTo>
                <a:lnTo>
                  <a:pt x="415964" y="109220"/>
                </a:lnTo>
                <a:lnTo>
                  <a:pt x="417680" y="107950"/>
                </a:lnTo>
                <a:lnTo>
                  <a:pt x="429171" y="97790"/>
                </a:lnTo>
                <a:lnTo>
                  <a:pt x="461891" y="97790"/>
                </a:lnTo>
                <a:lnTo>
                  <a:pt x="454685" y="88900"/>
                </a:lnTo>
                <a:lnTo>
                  <a:pt x="452208" y="86360"/>
                </a:lnTo>
                <a:lnTo>
                  <a:pt x="449668" y="83820"/>
                </a:lnTo>
                <a:lnTo>
                  <a:pt x="441375" y="74930"/>
                </a:lnTo>
                <a:lnTo>
                  <a:pt x="435419" y="69850"/>
                </a:lnTo>
                <a:lnTo>
                  <a:pt x="429171" y="63500"/>
                </a:lnTo>
                <a:lnTo>
                  <a:pt x="401046" y="41910"/>
                </a:lnTo>
                <a:lnTo>
                  <a:pt x="386774" y="3429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8894698" y="814069"/>
            <a:ext cx="456895" cy="8865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9439491" y="816076"/>
            <a:ext cx="339915" cy="846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9846512" y="816089"/>
            <a:ext cx="84937" cy="846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8810472" y="973353"/>
            <a:ext cx="1205191" cy="8865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3428991" y="1512011"/>
            <a:ext cx="6885300" cy="146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zh-CN" altLang="en-US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月，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能源价格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同比变化比</a:t>
            </a:r>
            <a:r>
              <a:rPr lang="en-US" altLang="zh-CN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</a:t>
            </a:r>
            <a:r>
              <a:rPr lang="zh-CN" altLang="en-US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月更消极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，未加工食品价格从14.1%大幅减速到8.9%。平均通胀率从8.6%进一步下降到8.2%。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在欧元区，通胀率明显下降，从7.0%降至6.1%，超过预期（6.3%），而核心通胀率也有所下降，从7.3%降至6.9%，对欧洲央行来说是好消息。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50" name="Google Shape;350;p16"/>
          <p:cNvSpPr txBox="1"/>
          <p:nvPr/>
        </p:nvSpPr>
        <p:spPr>
          <a:xfrm>
            <a:off x="457200" y="1511998"/>
            <a:ext cx="2675400" cy="56562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141600" rIns="0" bIns="0" anchor="t" anchorCtr="0">
            <a:spAutoFit/>
          </a:bodyPr>
          <a:lstStyle/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欧元区通胀率下降幅度超过预期</a:t>
            </a: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出口加速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5670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51" name="Google Shape;351;p16"/>
          <p:cNvSpPr txBox="1"/>
          <p:nvPr/>
        </p:nvSpPr>
        <p:spPr>
          <a:xfrm>
            <a:off x="3519150" y="3209589"/>
            <a:ext cx="2764800" cy="2913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44450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货物出口</a:t>
            </a:r>
            <a:endParaRPr sz="15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52" name="Google Shape;352;p16"/>
          <p:cNvSpPr txBox="1"/>
          <p:nvPr/>
        </p:nvSpPr>
        <p:spPr>
          <a:xfrm>
            <a:off x="3429000" y="3573200"/>
            <a:ext cx="7022100" cy="175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3月，货物出口扭转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增速放缓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趋势，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从7.0%增加到18.7%，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如算上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单位价格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下降因素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实际出口加速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几乎达到14%。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大多数国家市场出口都表现良好，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特别是美国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。尽管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德国出现经济衰退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，出口依然加速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。进口加速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相对较小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且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单位价格甚至出现同比下降。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鉴此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，贸易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预计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将大大改善，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弥补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2022年的损失。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/>
          <p:nvPr/>
        </p:nvSpPr>
        <p:spPr>
          <a:xfrm>
            <a:off x="457200" y="1511998"/>
            <a:ext cx="2675400" cy="55785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4305" marR="22225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457200" marR="22225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22225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222250" lvl="0" indent="-21590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4305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4305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4305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4305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4305" marR="222250" lvl="0" indent="0" algn="l" rtl="0">
              <a:lnSpc>
                <a:spcPct val="118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6125070" y="3650678"/>
            <a:ext cx="2945130" cy="191135"/>
          </a:xfrm>
          <a:custGeom>
            <a:avLst/>
            <a:gdLst/>
            <a:ahLst/>
            <a:cxnLst/>
            <a:rect l="l" t="t" r="r" b="b"/>
            <a:pathLst>
              <a:path w="2945129" h="191135" extrusionOk="0">
                <a:moveTo>
                  <a:pt x="490766" y="0"/>
                </a:moveTo>
                <a:lnTo>
                  <a:pt x="0" y="0"/>
                </a:lnTo>
                <a:lnTo>
                  <a:pt x="0" y="191096"/>
                </a:lnTo>
                <a:lnTo>
                  <a:pt x="490766" y="191096"/>
                </a:lnTo>
                <a:lnTo>
                  <a:pt x="490766" y="0"/>
                </a:lnTo>
                <a:close/>
              </a:path>
              <a:path w="2945129" h="191135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91096"/>
                </a:lnTo>
                <a:lnTo>
                  <a:pt x="981544" y="191096"/>
                </a:lnTo>
                <a:lnTo>
                  <a:pt x="1472311" y="191096"/>
                </a:lnTo>
                <a:lnTo>
                  <a:pt x="1472311" y="0"/>
                </a:lnTo>
                <a:close/>
              </a:path>
              <a:path w="2945129" h="191135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91096"/>
                </a:lnTo>
                <a:lnTo>
                  <a:pt x="1963089" y="191096"/>
                </a:lnTo>
                <a:lnTo>
                  <a:pt x="2453856" y="191096"/>
                </a:lnTo>
                <a:lnTo>
                  <a:pt x="2453856" y="0"/>
                </a:lnTo>
                <a:close/>
              </a:path>
              <a:path w="2945129" h="191135" extrusionOk="0">
                <a:moveTo>
                  <a:pt x="2944634" y="0"/>
                </a:moveTo>
                <a:lnTo>
                  <a:pt x="2453868" y="0"/>
                </a:lnTo>
                <a:lnTo>
                  <a:pt x="2453868" y="191096"/>
                </a:lnTo>
                <a:lnTo>
                  <a:pt x="2944634" y="191096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6125070" y="4415065"/>
            <a:ext cx="2945130" cy="191135"/>
          </a:xfrm>
          <a:custGeom>
            <a:avLst/>
            <a:gdLst/>
            <a:ahLst/>
            <a:cxnLst/>
            <a:rect l="l" t="t" r="r" b="b"/>
            <a:pathLst>
              <a:path w="2945129" h="191135" extrusionOk="0">
                <a:moveTo>
                  <a:pt x="490766" y="0"/>
                </a:moveTo>
                <a:lnTo>
                  <a:pt x="0" y="0"/>
                </a:lnTo>
                <a:lnTo>
                  <a:pt x="0" y="191096"/>
                </a:lnTo>
                <a:lnTo>
                  <a:pt x="490766" y="191096"/>
                </a:lnTo>
                <a:lnTo>
                  <a:pt x="490766" y="0"/>
                </a:lnTo>
                <a:close/>
              </a:path>
              <a:path w="2945129" h="191135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91096"/>
                </a:lnTo>
                <a:lnTo>
                  <a:pt x="981544" y="191096"/>
                </a:lnTo>
                <a:lnTo>
                  <a:pt x="1472311" y="191096"/>
                </a:lnTo>
                <a:lnTo>
                  <a:pt x="1472311" y="0"/>
                </a:lnTo>
                <a:close/>
              </a:path>
              <a:path w="2945129" h="191135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91096"/>
                </a:lnTo>
                <a:lnTo>
                  <a:pt x="1963089" y="191096"/>
                </a:lnTo>
                <a:lnTo>
                  <a:pt x="2453856" y="191096"/>
                </a:lnTo>
                <a:lnTo>
                  <a:pt x="2453856" y="0"/>
                </a:lnTo>
                <a:close/>
              </a:path>
              <a:path w="2945129" h="191135" extrusionOk="0">
                <a:moveTo>
                  <a:pt x="2944634" y="0"/>
                </a:moveTo>
                <a:lnTo>
                  <a:pt x="2453868" y="0"/>
                </a:lnTo>
                <a:lnTo>
                  <a:pt x="2453868" y="191096"/>
                </a:lnTo>
                <a:lnTo>
                  <a:pt x="2944634" y="191096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6125070" y="4797259"/>
            <a:ext cx="2945130" cy="191135"/>
          </a:xfrm>
          <a:custGeom>
            <a:avLst/>
            <a:gdLst/>
            <a:ahLst/>
            <a:cxnLst/>
            <a:rect l="l" t="t" r="r" b="b"/>
            <a:pathLst>
              <a:path w="2945129" h="191135" extrusionOk="0">
                <a:moveTo>
                  <a:pt x="490766" y="0"/>
                </a:moveTo>
                <a:lnTo>
                  <a:pt x="0" y="0"/>
                </a:lnTo>
                <a:lnTo>
                  <a:pt x="0" y="191096"/>
                </a:lnTo>
                <a:lnTo>
                  <a:pt x="490766" y="191096"/>
                </a:lnTo>
                <a:lnTo>
                  <a:pt x="490766" y="0"/>
                </a:lnTo>
                <a:close/>
              </a:path>
              <a:path w="2945129" h="191135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91096"/>
                </a:lnTo>
                <a:lnTo>
                  <a:pt x="981544" y="191096"/>
                </a:lnTo>
                <a:lnTo>
                  <a:pt x="1472311" y="191096"/>
                </a:lnTo>
                <a:lnTo>
                  <a:pt x="1472311" y="0"/>
                </a:lnTo>
                <a:close/>
              </a:path>
              <a:path w="2945129" h="191135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91096"/>
                </a:lnTo>
                <a:lnTo>
                  <a:pt x="1963089" y="191096"/>
                </a:lnTo>
                <a:lnTo>
                  <a:pt x="2453856" y="191096"/>
                </a:lnTo>
                <a:lnTo>
                  <a:pt x="2453856" y="0"/>
                </a:lnTo>
                <a:close/>
              </a:path>
              <a:path w="2945129" h="191135" extrusionOk="0">
                <a:moveTo>
                  <a:pt x="2944634" y="0"/>
                </a:moveTo>
                <a:lnTo>
                  <a:pt x="2453868" y="0"/>
                </a:lnTo>
                <a:lnTo>
                  <a:pt x="2453868" y="191096"/>
                </a:lnTo>
                <a:lnTo>
                  <a:pt x="2944634" y="191096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6125070" y="5179453"/>
            <a:ext cx="2945130" cy="185420"/>
          </a:xfrm>
          <a:custGeom>
            <a:avLst/>
            <a:gdLst/>
            <a:ahLst/>
            <a:cxnLst/>
            <a:rect l="l" t="t" r="r" b="b"/>
            <a:pathLst>
              <a:path w="2945129" h="185420" extrusionOk="0">
                <a:moveTo>
                  <a:pt x="490766" y="0"/>
                </a:moveTo>
                <a:lnTo>
                  <a:pt x="0" y="0"/>
                </a:lnTo>
                <a:lnTo>
                  <a:pt x="0" y="185102"/>
                </a:lnTo>
                <a:lnTo>
                  <a:pt x="490766" y="185102"/>
                </a:lnTo>
                <a:lnTo>
                  <a:pt x="490766" y="0"/>
                </a:lnTo>
                <a:close/>
              </a:path>
              <a:path w="2945129" h="185420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85102"/>
                </a:lnTo>
                <a:lnTo>
                  <a:pt x="981544" y="185102"/>
                </a:lnTo>
                <a:lnTo>
                  <a:pt x="1472311" y="185102"/>
                </a:lnTo>
                <a:lnTo>
                  <a:pt x="1472311" y="0"/>
                </a:lnTo>
                <a:close/>
              </a:path>
              <a:path w="2945129" h="185420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85102"/>
                </a:lnTo>
                <a:lnTo>
                  <a:pt x="1963089" y="185102"/>
                </a:lnTo>
                <a:lnTo>
                  <a:pt x="2453856" y="185102"/>
                </a:lnTo>
                <a:lnTo>
                  <a:pt x="2453856" y="0"/>
                </a:lnTo>
                <a:close/>
              </a:path>
              <a:path w="2945129" h="185420" extrusionOk="0">
                <a:moveTo>
                  <a:pt x="2944634" y="0"/>
                </a:moveTo>
                <a:lnTo>
                  <a:pt x="2453868" y="0"/>
                </a:lnTo>
                <a:lnTo>
                  <a:pt x="2453868" y="185102"/>
                </a:lnTo>
                <a:lnTo>
                  <a:pt x="2944634" y="185102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6125070" y="5555640"/>
            <a:ext cx="2945130" cy="186690"/>
          </a:xfrm>
          <a:custGeom>
            <a:avLst/>
            <a:gdLst/>
            <a:ahLst/>
            <a:cxnLst/>
            <a:rect l="l" t="t" r="r" b="b"/>
            <a:pathLst>
              <a:path w="2945129" h="186689" extrusionOk="0">
                <a:moveTo>
                  <a:pt x="490766" y="0"/>
                </a:moveTo>
                <a:lnTo>
                  <a:pt x="0" y="0"/>
                </a:lnTo>
                <a:lnTo>
                  <a:pt x="0" y="186639"/>
                </a:lnTo>
                <a:lnTo>
                  <a:pt x="490766" y="186639"/>
                </a:lnTo>
                <a:lnTo>
                  <a:pt x="490766" y="0"/>
                </a:lnTo>
                <a:close/>
              </a:path>
              <a:path w="2945129" h="186689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86639"/>
                </a:lnTo>
                <a:lnTo>
                  <a:pt x="981544" y="186639"/>
                </a:lnTo>
                <a:lnTo>
                  <a:pt x="1472311" y="186639"/>
                </a:lnTo>
                <a:lnTo>
                  <a:pt x="1472311" y="0"/>
                </a:lnTo>
                <a:close/>
              </a:path>
              <a:path w="2945129" h="186689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86639"/>
                </a:lnTo>
                <a:lnTo>
                  <a:pt x="1963089" y="186639"/>
                </a:lnTo>
                <a:lnTo>
                  <a:pt x="2453856" y="186639"/>
                </a:lnTo>
                <a:lnTo>
                  <a:pt x="2453856" y="0"/>
                </a:lnTo>
                <a:close/>
              </a:path>
              <a:path w="2945129" h="186689" extrusionOk="0">
                <a:moveTo>
                  <a:pt x="2944634" y="0"/>
                </a:moveTo>
                <a:lnTo>
                  <a:pt x="2453868" y="0"/>
                </a:lnTo>
                <a:lnTo>
                  <a:pt x="2453868" y="186639"/>
                </a:lnTo>
                <a:lnTo>
                  <a:pt x="2944634" y="186639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6125070" y="5933388"/>
            <a:ext cx="2945130" cy="191135"/>
          </a:xfrm>
          <a:custGeom>
            <a:avLst/>
            <a:gdLst/>
            <a:ahLst/>
            <a:cxnLst/>
            <a:rect l="l" t="t" r="r" b="b"/>
            <a:pathLst>
              <a:path w="2945129" h="191135" extrusionOk="0">
                <a:moveTo>
                  <a:pt x="490766" y="0"/>
                </a:moveTo>
                <a:lnTo>
                  <a:pt x="0" y="0"/>
                </a:lnTo>
                <a:lnTo>
                  <a:pt x="0" y="191096"/>
                </a:lnTo>
                <a:lnTo>
                  <a:pt x="490766" y="191096"/>
                </a:lnTo>
                <a:lnTo>
                  <a:pt x="490766" y="0"/>
                </a:lnTo>
                <a:close/>
              </a:path>
              <a:path w="2945129" h="191135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91096"/>
                </a:lnTo>
                <a:lnTo>
                  <a:pt x="981544" y="191096"/>
                </a:lnTo>
                <a:lnTo>
                  <a:pt x="1472311" y="191096"/>
                </a:lnTo>
                <a:lnTo>
                  <a:pt x="1472311" y="0"/>
                </a:lnTo>
                <a:close/>
              </a:path>
              <a:path w="2945129" h="191135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91096"/>
                </a:lnTo>
                <a:lnTo>
                  <a:pt x="1963089" y="191096"/>
                </a:lnTo>
                <a:lnTo>
                  <a:pt x="2453856" y="191096"/>
                </a:lnTo>
                <a:lnTo>
                  <a:pt x="2453856" y="0"/>
                </a:lnTo>
                <a:close/>
              </a:path>
              <a:path w="2945129" h="191135" extrusionOk="0">
                <a:moveTo>
                  <a:pt x="2944634" y="0"/>
                </a:moveTo>
                <a:lnTo>
                  <a:pt x="2453868" y="0"/>
                </a:lnTo>
                <a:lnTo>
                  <a:pt x="2453868" y="191096"/>
                </a:lnTo>
                <a:lnTo>
                  <a:pt x="2944634" y="191096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6125070" y="6315583"/>
            <a:ext cx="2945130" cy="191135"/>
          </a:xfrm>
          <a:custGeom>
            <a:avLst/>
            <a:gdLst/>
            <a:ahLst/>
            <a:cxnLst/>
            <a:rect l="l" t="t" r="r" b="b"/>
            <a:pathLst>
              <a:path w="2945129" h="191134" extrusionOk="0">
                <a:moveTo>
                  <a:pt x="490766" y="0"/>
                </a:moveTo>
                <a:lnTo>
                  <a:pt x="0" y="0"/>
                </a:lnTo>
                <a:lnTo>
                  <a:pt x="0" y="191096"/>
                </a:lnTo>
                <a:lnTo>
                  <a:pt x="490766" y="191096"/>
                </a:lnTo>
                <a:lnTo>
                  <a:pt x="490766" y="0"/>
                </a:lnTo>
                <a:close/>
              </a:path>
              <a:path w="2945129" h="191134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91096"/>
                </a:lnTo>
                <a:lnTo>
                  <a:pt x="981544" y="191096"/>
                </a:lnTo>
                <a:lnTo>
                  <a:pt x="1472311" y="191096"/>
                </a:lnTo>
                <a:lnTo>
                  <a:pt x="1472311" y="0"/>
                </a:lnTo>
                <a:close/>
              </a:path>
              <a:path w="2945129" h="191134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91096"/>
                </a:lnTo>
                <a:lnTo>
                  <a:pt x="1963089" y="191096"/>
                </a:lnTo>
                <a:lnTo>
                  <a:pt x="2453856" y="191096"/>
                </a:lnTo>
                <a:lnTo>
                  <a:pt x="2453856" y="0"/>
                </a:lnTo>
                <a:close/>
              </a:path>
              <a:path w="2945129" h="191134" extrusionOk="0">
                <a:moveTo>
                  <a:pt x="2944634" y="0"/>
                </a:moveTo>
                <a:lnTo>
                  <a:pt x="2453868" y="0"/>
                </a:lnTo>
                <a:lnTo>
                  <a:pt x="2453868" y="191096"/>
                </a:lnTo>
                <a:lnTo>
                  <a:pt x="2944634" y="191096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3488333" y="1596265"/>
            <a:ext cx="681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对外货物贸易，同比变化率</a:t>
            </a:r>
            <a:endParaRPr sz="14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3488317" y="6644321"/>
            <a:ext cx="1371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PT" sz="900" b="0" i="1" u="none" strike="noStrike" cap="none">
                <a:solidFill>
                  <a:srgbClr val="484546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数据来源: 葡萄牙统计局</a:t>
            </a:r>
            <a:endParaRPr sz="900" b="0" i="1" u="none" strike="noStrike" cap="none">
              <a:solidFill>
                <a:srgbClr val="484546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67" name="Google Shape;367;p17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8" name="Google Shape;368;p17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369" name="Google Shape;369;p17"/>
          <p:cNvGraphicFramePr/>
          <p:nvPr/>
        </p:nvGraphicFramePr>
        <p:xfrm>
          <a:off x="3488313" y="2162345"/>
          <a:ext cx="6960400" cy="4344425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2134125"/>
                <a:gridCol w="620650"/>
                <a:gridCol w="620650"/>
                <a:gridCol w="620650"/>
                <a:gridCol w="620650"/>
                <a:gridCol w="620650"/>
                <a:gridCol w="620650"/>
                <a:gridCol w="481725"/>
                <a:gridCol w="620650"/>
              </a:tblGrid>
              <a:tr h="348450">
                <a:tc>
                  <a:txBody>
                    <a:bodyPr/>
                    <a:lstStyle/>
                    <a:p>
                      <a:pPr marL="323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 u="none" strike="noStrike" cap="none">
                          <a:solidFill>
                            <a:srgbClr val="484546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                指标</a:t>
                      </a:r>
                      <a:endParaRPr sz="9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8月</a:t>
                      </a:r>
                      <a:endParaRPr sz="90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762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9月</a:t>
                      </a:r>
                      <a:endParaRPr sz="90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762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10月</a:t>
                      </a:r>
                      <a:endParaRPr sz="90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762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11月</a:t>
                      </a:r>
                      <a:endParaRPr sz="90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762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12月</a:t>
                      </a:r>
                      <a:endParaRPr sz="90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762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1月</a:t>
                      </a:r>
                      <a:endParaRPr sz="90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762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 u="none" strike="noStrike" cap="none"/>
                        <a:t>2</a:t>
                      </a:r>
                      <a:r>
                        <a:rPr lang="pt-PT" sz="90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endParaRPr sz="90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762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 panose="020B0604020202020204"/>
                        <a:buNone/>
                      </a:pPr>
                      <a:r>
                        <a:rPr lang="pt-PT" sz="900" b="1"/>
                        <a:t>3</a:t>
                      </a:r>
                      <a:r>
                        <a:rPr lang="pt-PT" sz="90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endParaRPr sz="90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762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323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总出口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      </a:t>
                      </a: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32.3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    </a:t>
                      </a: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24.7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21.1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18.9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</a:t>
                      </a:r>
                      <a:r>
                        <a:rPr lang="pt-PT" sz="1000" u="none" strike="noStrike" cap="none"/>
                        <a:t>2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13.8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7.0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18.7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西班牙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37.7</a:t>
                      </a:r>
                      <a:endParaRPr sz="1400" u="none" strike="noStrike" cap="none"/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6.4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9.7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法国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24.2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21.4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1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16.3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17.3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12.6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0.3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23.7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9F9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德国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38.0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23.8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22.1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10.9 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13.6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12.1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14.6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美国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15.8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13.8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1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19.7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24.0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11.9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24.2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-14.0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78.5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9F9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英国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41.8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13.7 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27.6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11.6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50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6.4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50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29.7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509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     32.1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意大利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24.3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28.6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19.5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0.4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-1.9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5.4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9F9"/>
                    </a:solidFill>
                  </a:tcPr>
                </a:tc>
              </a:tr>
              <a:tr h="277450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荷兰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365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40.5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32.7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15.7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-</a:t>
                      </a: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1.2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23.8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8</a:t>
                      </a: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-12.8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    1.1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比利时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18.5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33.1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1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26.9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19.2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-1.9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14.9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11.5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</a:t>
                      </a:r>
                      <a:r>
                        <a:rPr lang="pt-PT" sz="1000"/>
                        <a:t>4.2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9F9"/>
                    </a:solidFill>
                  </a:tcPr>
                </a:tc>
              </a:tr>
              <a:tr h="278400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安哥拉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43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63.1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83.6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40.1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44.5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29.4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38.1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10.1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  33.5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206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波兰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22.0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11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20.0 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11.8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000" u="none" strike="noStrike" cap="none"/>
                        <a:t>9</a:t>
                      </a: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000" u="none" strike="noStrike" cap="none"/>
                        <a:t>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000" u="none" strike="noStrike" cap="none"/>
                        <a:t>0.5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-1.4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9F9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323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总进口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49.6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30.0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26.0 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16.2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</a:t>
                      </a:r>
                      <a:r>
                        <a:rPr lang="pt-PT" sz="1000" u="none" strike="noStrike" cap="none"/>
                        <a:t>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10.8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6.7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 9.3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323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进口（燃料除外）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62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33.1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26.8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874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25.2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13.5 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</a:t>
                      </a:r>
                      <a:r>
                        <a:rPr lang="pt-PT" sz="1000" u="none" strike="noStrike" cap="none"/>
                        <a:t>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11.4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14.3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1</a:t>
                      </a:r>
                      <a:r>
                        <a:rPr lang="pt-PT" sz="1000"/>
                        <a:t>3.4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F9F9"/>
                    </a:solidFill>
                  </a:tcPr>
                </a:tc>
              </a:tr>
              <a:tr h="315300">
                <a:tc>
                  <a:txBody>
                    <a:bodyPr/>
                    <a:lstStyle/>
                    <a:p>
                      <a:pPr marL="323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0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燃料进口</a:t>
                      </a:r>
                      <a:endParaRPr sz="1000" b="0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635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153.5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51.0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32.9 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36.0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</a:t>
                      </a:r>
                      <a:r>
                        <a:rPr lang="pt-PT" sz="1000" u="none" strike="noStrike" cap="none"/>
                        <a:t>6.6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6.6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-30.0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 -12.7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25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"/>
          <p:cNvSpPr txBox="1"/>
          <p:nvPr/>
        </p:nvSpPr>
        <p:spPr>
          <a:xfrm>
            <a:off x="443575" y="1420035"/>
            <a:ext cx="2675400" cy="563943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154305" marR="22225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2225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外部盈余</a:t>
            </a:r>
            <a:r>
              <a:rPr lang="zh-CN" alt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改善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22250" lvl="0" indent="0" algn="l" rtl="0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4305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4305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222250" lvl="0" indent="0" algn="l" rtl="0">
              <a:lnSpc>
                <a:spcPct val="125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54305" marR="222250" lvl="0" indent="0" algn="l" rtl="0">
              <a:lnSpc>
                <a:spcPct val="118000"/>
              </a:lnSpc>
              <a:spcBef>
                <a:spcPts val="174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6125070" y="4032872"/>
            <a:ext cx="2945130" cy="191135"/>
          </a:xfrm>
          <a:custGeom>
            <a:avLst/>
            <a:gdLst/>
            <a:ahLst/>
            <a:cxnLst/>
            <a:rect l="l" t="t" r="r" b="b"/>
            <a:pathLst>
              <a:path w="2945129" h="191135" extrusionOk="0">
                <a:moveTo>
                  <a:pt x="490766" y="0"/>
                </a:moveTo>
                <a:lnTo>
                  <a:pt x="0" y="0"/>
                </a:lnTo>
                <a:lnTo>
                  <a:pt x="0" y="191109"/>
                </a:lnTo>
                <a:lnTo>
                  <a:pt x="490766" y="191109"/>
                </a:lnTo>
                <a:lnTo>
                  <a:pt x="490766" y="0"/>
                </a:lnTo>
                <a:close/>
              </a:path>
              <a:path w="2945129" h="191135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91109"/>
                </a:lnTo>
                <a:lnTo>
                  <a:pt x="981544" y="191109"/>
                </a:lnTo>
                <a:lnTo>
                  <a:pt x="1472311" y="191109"/>
                </a:lnTo>
                <a:lnTo>
                  <a:pt x="1472311" y="0"/>
                </a:lnTo>
                <a:close/>
              </a:path>
              <a:path w="2945129" h="191135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91109"/>
                </a:lnTo>
                <a:lnTo>
                  <a:pt x="1963089" y="191109"/>
                </a:lnTo>
                <a:lnTo>
                  <a:pt x="2453856" y="191109"/>
                </a:lnTo>
                <a:lnTo>
                  <a:pt x="2453856" y="0"/>
                </a:lnTo>
                <a:close/>
              </a:path>
              <a:path w="2945129" h="191135" extrusionOk="0">
                <a:moveTo>
                  <a:pt x="2944634" y="0"/>
                </a:moveTo>
                <a:lnTo>
                  <a:pt x="2453868" y="0"/>
                </a:lnTo>
                <a:lnTo>
                  <a:pt x="2453868" y="191109"/>
                </a:lnTo>
                <a:lnTo>
                  <a:pt x="2944634" y="191109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577125" y="7217649"/>
            <a:ext cx="1980599" cy="104646"/>
          </a:xfrm>
          <a:custGeom>
            <a:avLst/>
            <a:gdLst/>
            <a:ahLst/>
            <a:cxnLst/>
            <a:rect l="l" t="t" r="r" b="b"/>
            <a:pathLst>
              <a:path w="2945129" h="191135" extrusionOk="0">
                <a:moveTo>
                  <a:pt x="490766" y="0"/>
                </a:moveTo>
                <a:lnTo>
                  <a:pt x="0" y="0"/>
                </a:lnTo>
                <a:lnTo>
                  <a:pt x="0" y="191096"/>
                </a:lnTo>
                <a:lnTo>
                  <a:pt x="490766" y="191096"/>
                </a:lnTo>
                <a:lnTo>
                  <a:pt x="490766" y="0"/>
                </a:lnTo>
                <a:close/>
              </a:path>
              <a:path w="2945129" h="191135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91096"/>
                </a:lnTo>
                <a:lnTo>
                  <a:pt x="981544" y="191096"/>
                </a:lnTo>
                <a:lnTo>
                  <a:pt x="1472311" y="191096"/>
                </a:lnTo>
                <a:lnTo>
                  <a:pt x="1472311" y="0"/>
                </a:lnTo>
                <a:close/>
              </a:path>
              <a:path w="2945129" h="191135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91096"/>
                </a:lnTo>
                <a:lnTo>
                  <a:pt x="1963089" y="191096"/>
                </a:lnTo>
                <a:lnTo>
                  <a:pt x="2453856" y="191096"/>
                </a:lnTo>
                <a:lnTo>
                  <a:pt x="2453856" y="0"/>
                </a:lnTo>
                <a:close/>
              </a:path>
              <a:path w="2945129" h="191135" extrusionOk="0">
                <a:moveTo>
                  <a:pt x="2944634" y="0"/>
                </a:moveTo>
                <a:lnTo>
                  <a:pt x="2453868" y="0"/>
                </a:lnTo>
                <a:lnTo>
                  <a:pt x="2453868" y="191096"/>
                </a:lnTo>
                <a:lnTo>
                  <a:pt x="2944634" y="191096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900" b="0" i="1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数据来源</a:t>
            </a:r>
            <a:r>
              <a:rPr lang="pt-PT" sz="900" b="0" i="1" u="none" strike="noStrike" cap="none">
                <a:solidFill>
                  <a:srgbClr val="484546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：</a:t>
            </a:r>
            <a:r>
              <a:rPr lang="pt-PT" sz="900" b="0" i="1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葡萄牙的银行</a:t>
            </a:r>
            <a:endParaRPr sz="900" b="0" i="1" u="none" strike="noStrike" cap="none">
              <a:solidFill>
                <a:srgbClr val="484546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 b="0" i="1" u="none" strike="noStrike" cap="none">
              <a:solidFill>
                <a:srgbClr val="484546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6125070" y="4797259"/>
            <a:ext cx="2945130" cy="191135"/>
          </a:xfrm>
          <a:custGeom>
            <a:avLst/>
            <a:gdLst/>
            <a:ahLst/>
            <a:cxnLst/>
            <a:rect l="l" t="t" r="r" b="b"/>
            <a:pathLst>
              <a:path w="2945129" h="191135" extrusionOk="0">
                <a:moveTo>
                  <a:pt x="490766" y="0"/>
                </a:moveTo>
                <a:lnTo>
                  <a:pt x="0" y="0"/>
                </a:lnTo>
                <a:lnTo>
                  <a:pt x="0" y="191096"/>
                </a:lnTo>
                <a:lnTo>
                  <a:pt x="490766" y="191096"/>
                </a:lnTo>
                <a:lnTo>
                  <a:pt x="490766" y="0"/>
                </a:lnTo>
                <a:close/>
              </a:path>
              <a:path w="2945129" h="191135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91096"/>
                </a:lnTo>
                <a:lnTo>
                  <a:pt x="981544" y="191096"/>
                </a:lnTo>
                <a:lnTo>
                  <a:pt x="1472311" y="191096"/>
                </a:lnTo>
                <a:lnTo>
                  <a:pt x="1472311" y="0"/>
                </a:lnTo>
                <a:close/>
              </a:path>
              <a:path w="2945129" h="191135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91096"/>
                </a:lnTo>
                <a:lnTo>
                  <a:pt x="1963089" y="191096"/>
                </a:lnTo>
                <a:lnTo>
                  <a:pt x="2453856" y="191096"/>
                </a:lnTo>
                <a:lnTo>
                  <a:pt x="2453856" y="0"/>
                </a:lnTo>
                <a:close/>
              </a:path>
              <a:path w="2945129" h="191135" extrusionOk="0">
                <a:moveTo>
                  <a:pt x="2944634" y="0"/>
                </a:moveTo>
                <a:lnTo>
                  <a:pt x="2453868" y="0"/>
                </a:lnTo>
                <a:lnTo>
                  <a:pt x="2453868" y="191096"/>
                </a:lnTo>
                <a:lnTo>
                  <a:pt x="2944634" y="191096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6125070" y="5179453"/>
            <a:ext cx="2945130" cy="185420"/>
          </a:xfrm>
          <a:custGeom>
            <a:avLst/>
            <a:gdLst/>
            <a:ahLst/>
            <a:cxnLst/>
            <a:rect l="l" t="t" r="r" b="b"/>
            <a:pathLst>
              <a:path w="2945129" h="185420" extrusionOk="0">
                <a:moveTo>
                  <a:pt x="490766" y="0"/>
                </a:moveTo>
                <a:lnTo>
                  <a:pt x="0" y="0"/>
                </a:lnTo>
                <a:lnTo>
                  <a:pt x="0" y="185102"/>
                </a:lnTo>
                <a:lnTo>
                  <a:pt x="490766" y="185102"/>
                </a:lnTo>
                <a:lnTo>
                  <a:pt x="490766" y="0"/>
                </a:lnTo>
                <a:close/>
              </a:path>
              <a:path w="2945129" h="185420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85102"/>
                </a:lnTo>
                <a:lnTo>
                  <a:pt x="981544" y="185102"/>
                </a:lnTo>
                <a:lnTo>
                  <a:pt x="1472311" y="185102"/>
                </a:lnTo>
                <a:lnTo>
                  <a:pt x="1472311" y="0"/>
                </a:lnTo>
                <a:close/>
              </a:path>
              <a:path w="2945129" h="185420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85102"/>
                </a:lnTo>
                <a:lnTo>
                  <a:pt x="1963089" y="185102"/>
                </a:lnTo>
                <a:lnTo>
                  <a:pt x="2453856" y="185102"/>
                </a:lnTo>
                <a:lnTo>
                  <a:pt x="2453856" y="0"/>
                </a:lnTo>
                <a:close/>
              </a:path>
              <a:path w="2945129" h="185420" extrusionOk="0">
                <a:moveTo>
                  <a:pt x="2944634" y="0"/>
                </a:moveTo>
                <a:lnTo>
                  <a:pt x="2453868" y="0"/>
                </a:lnTo>
                <a:lnTo>
                  <a:pt x="2453868" y="185102"/>
                </a:lnTo>
                <a:lnTo>
                  <a:pt x="2944634" y="185102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6125070" y="5555640"/>
            <a:ext cx="2945130" cy="186690"/>
          </a:xfrm>
          <a:custGeom>
            <a:avLst/>
            <a:gdLst/>
            <a:ahLst/>
            <a:cxnLst/>
            <a:rect l="l" t="t" r="r" b="b"/>
            <a:pathLst>
              <a:path w="2945129" h="186689" extrusionOk="0">
                <a:moveTo>
                  <a:pt x="490766" y="0"/>
                </a:moveTo>
                <a:lnTo>
                  <a:pt x="0" y="0"/>
                </a:lnTo>
                <a:lnTo>
                  <a:pt x="0" y="186639"/>
                </a:lnTo>
                <a:lnTo>
                  <a:pt x="490766" y="186639"/>
                </a:lnTo>
                <a:lnTo>
                  <a:pt x="490766" y="0"/>
                </a:lnTo>
                <a:close/>
              </a:path>
              <a:path w="2945129" h="186689" extrusionOk="0">
                <a:moveTo>
                  <a:pt x="1472311" y="0"/>
                </a:moveTo>
                <a:lnTo>
                  <a:pt x="981544" y="0"/>
                </a:lnTo>
                <a:lnTo>
                  <a:pt x="490778" y="0"/>
                </a:lnTo>
                <a:lnTo>
                  <a:pt x="490778" y="186639"/>
                </a:lnTo>
                <a:lnTo>
                  <a:pt x="981544" y="186639"/>
                </a:lnTo>
                <a:lnTo>
                  <a:pt x="1472311" y="186639"/>
                </a:lnTo>
                <a:lnTo>
                  <a:pt x="1472311" y="0"/>
                </a:lnTo>
                <a:close/>
              </a:path>
              <a:path w="2945129" h="186689" extrusionOk="0">
                <a:moveTo>
                  <a:pt x="2453856" y="0"/>
                </a:moveTo>
                <a:lnTo>
                  <a:pt x="1963089" y="0"/>
                </a:lnTo>
                <a:lnTo>
                  <a:pt x="1472323" y="0"/>
                </a:lnTo>
                <a:lnTo>
                  <a:pt x="1472323" y="186639"/>
                </a:lnTo>
                <a:lnTo>
                  <a:pt x="1963089" y="186639"/>
                </a:lnTo>
                <a:lnTo>
                  <a:pt x="2453856" y="186639"/>
                </a:lnTo>
                <a:lnTo>
                  <a:pt x="2453856" y="0"/>
                </a:lnTo>
                <a:close/>
              </a:path>
              <a:path w="2945129" h="186689" extrusionOk="0">
                <a:moveTo>
                  <a:pt x="2944634" y="0"/>
                </a:moveTo>
                <a:lnTo>
                  <a:pt x="2453868" y="0"/>
                </a:lnTo>
                <a:lnTo>
                  <a:pt x="2453868" y="186639"/>
                </a:lnTo>
                <a:lnTo>
                  <a:pt x="2944634" y="186639"/>
                </a:lnTo>
                <a:lnTo>
                  <a:pt x="29446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18"/>
          <p:cNvSpPr txBox="1"/>
          <p:nvPr/>
        </p:nvSpPr>
        <p:spPr>
          <a:xfrm>
            <a:off x="3651361" y="1900215"/>
            <a:ext cx="6734100" cy="107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第一季度，经常和资本账户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有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9.96亿欧元的盈余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（此前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同一时期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曾为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1540万欧元的赤字</a:t>
            </a:r>
            <a:r>
              <a:rPr lang="zh-CN" alt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），</a:t>
            </a:r>
            <a:r>
              <a:rPr lang="pt-PT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甚至高于2021年的盈余（6.42亿欧元）。货物收支赤字减少了2.37亿欧元，而服务收支盈余增加了1.32亿欧元（旅行和旅游收支增加了1.15亿欧元）。</a:t>
            </a:r>
            <a:endParaRPr sz="14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81" name="Google Shape;381;p18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83" name="Google Shape;383;p18"/>
          <p:cNvSpPr txBox="1"/>
          <p:nvPr/>
        </p:nvSpPr>
        <p:spPr>
          <a:xfrm>
            <a:off x="3651348" y="1396494"/>
            <a:ext cx="2190900" cy="3270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495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外部账户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4" name="Google Shape;384;p18"/>
          <p:cNvSpPr txBox="1"/>
          <p:nvPr/>
        </p:nvSpPr>
        <p:spPr>
          <a:xfrm>
            <a:off x="3651350" y="3064213"/>
            <a:ext cx="5167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经常账户和资本账户（百万欧元）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pic>
        <p:nvPicPr>
          <p:cNvPr id="385" name="Google Shape;385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577125" y="3406838"/>
            <a:ext cx="584835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 txBox="1"/>
          <p:nvPr/>
        </p:nvSpPr>
        <p:spPr>
          <a:xfrm>
            <a:off x="457200" y="1511998"/>
            <a:ext cx="2675400" cy="55053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54305" marR="306070" lvl="0" indent="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失业率上升幅度超过预期</a:t>
            </a: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06070" lvl="0" indent="0" algn="l" rtl="0">
              <a:lnSpc>
                <a:spcPct val="118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91" name="Google Shape;391;p19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93" name="Google Shape;393;p19"/>
          <p:cNvSpPr txBox="1"/>
          <p:nvPr/>
        </p:nvSpPr>
        <p:spPr>
          <a:xfrm>
            <a:off x="3352711" y="1511992"/>
            <a:ext cx="681150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国际投资头寸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从2022年底占GDP的-83.9%（-2009亿欧元），到2023年第1季度末占GDP的-81.0%（-1983亿欧元），是2006年第三季度以来最小的负值。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但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外债仍为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世界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最多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之一（大约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国际投资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头寸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对称）。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3352699" y="2919292"/>
            <a:ext cx="2790300" cy="3417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64125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劳动力市场</a:t>
            </a:r>
            <a:endParaRPr sz="18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395" name="Google Shape;395;p19"/>
          <p:cNvSpPr txBox="1"/>
          <p:nvPr/>
        </p:nvSpPr>
        <p:spPr>
          <a:xfrm>
            <a:off x="3429011" y="3558467"/>
            <a:ext cx="6811500" cy="265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第一季度，失业率从6.5%急剧上升到7.2%，失业人数增加了近4万人。考虑到这一时期的月平均失业率只有6.9%，这一增幅远远高于预期，所以葡萄牙最终的失业率增幅几乎是最初宣布的两倍。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受过高等教育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的人员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就业率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大幅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下降，同比减少了10.5万，几乎是每年进入大学的学生人数的两倍。如果与2022年第二季度达到的历史最高值相比，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相当于损失了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16.3万名毕业生。由于缺乏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发展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前景、总工资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较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低、高税收负担和住房危机，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大部分未就业人员选择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移民国外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12"/>
            <a:ext cx="10692130" cy="2510790"/>
          </a:xfrm>
          <a:custGeom>
            <a:avLst/>
            <a:gdLst/>
            <a:ahLst/>
            <a:cxnLst/>
            <a:rect l="l" t="t" r="r" b="b"/>
            <a:pathLst>
              <a:path w="10692130" h="2510790" extrusionOk="0">
                <a:moveTo>
                  <a:pt x="10692003" y="0"/>
                </a:moveTo>
                <a:lnTo>
                  <a:pt x="0" y="0"/>
                </a:lnTo>
                <a:lnTo>
                  <a:pt x="0" y="1596517"/>
                </a:lnTo>
                <a:lnTo>
                  <a:pt x="0" y="2510536"/>
                </a:lnTo>
                <a:lnTo>
                  <a:pt x="10692003" y="2510536"/>
                </a:lnTo>
                <a:lnTo>
                  <a:pt x="10692003" y="1596517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0" y="7424851"/>
            <a:ext cx="10692130" cy="135255"/>
          </a:xfrm>
          <a:custGeom>
            <a:avLst/>
            <a:gdLst/>
            <a:ahLst/>
            <a:cxnLst/>
            <a:rect l="l" t="t" r="r" b="b"/>
            <a:pathLst>
              <a:path w="10692130" h="135254" extrusionOk="0">
                <a:moveTo>
                  <a:pt x="10692003" y="0"/>
                </a:moveTo>
                <a:lnTo>
                  <a:pt x="0" y="0"/>
                </a:lnTo>
                <a:lnTo>
                  <a:pt x="0" y="135153"/>
                </a:lnTo>
                <a:lnTo>
                  <a:pt x="10692003" y="135153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471665" y="1596529"/>
            <a:ext cx="9749155" cy="1368425"/>
            <a:chOff x="471665" y="1596529"/>
            <a:chExt cx="9749155" cy="1368425"/>
          </a:xfrm>
        </p:grpSpPr>
        <p:sp>
          <p:nvSpPr>
            <p:cNvPr id="96" name="Google Shape;96;p2"/>
            <p:cNvSpPr/>
            <p:nvPr/>
          </p:nvSpPr>
          <p:spPr>
            <a:xfrm>
              <a:off x="471665" y="1596529"/>
              <a:ext cx="9749155" cy="1368425"/>
            </a:xfrm>
            <a:custGeom>
              <a:avLst/>
              <a:gdLst/>
              <a:ahLst/>
              <a:cxnLst/>
              <a:rect l="l" t="t" r="r" b="b"/>
              <a:pathLst>
                <a:path w="9749155" h="1368425" extrusionOk="0">
                  <a:moveTo>
                    <a:pt x="9748659" y="0"/>
                  </a:moveTo>
                  <a:lnTo>
                    <a:pt x="0" y="0"/>
                  </a:lnTo>
                  <a:lnTo>
                    <a:pt x="0" y="1367853"/>
                  </a:lnTo>
                  <a:lnTo>
                    <a:pt x="9748659" y="1367853"/>
                  </a:lnTo>
                  <a:lnTo>
                    <a:pt x="9748659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71665" y="1596529"/>
              <a:ext cx="9749155" cy="1368425"/>
            </a:xfrm>
            <a:custGeom>
              <a:avLst/>
              <a:gdLst/>
              <a:ahLst/>
              <a:cxnLst/>
              <a:rect l="l" t="t" r="r" b="b"/>
              <a:pathLst>
                <a:path w="9749155" h="1368425" extrusionOk="0">
                  <a:moveTo>
                    <a:pt x="9748659" y="1367853"/>
                  </a:moveTo>
                  <a:lnTo>
                    <a:pt x="0" y="1367853"/>
                  </a:lnTo>
                  <a:lnTo>
                    <a:pt x="0" y="0"/>
                  </a:lnTo>
                  <a:lnTo>
                    <a:pt x="9748659" y="0"/>
                  </a:lnTo>
                  <a:lnTo>
                    <a:pt x="9748659" y="1367853"/>
                  </a:lnTo>
                  <a:close/>
                </a:path>
              </a:pathLst>
            </a:custGeom>
            <a:noFill/>
            <a:ln w="28925" cap="flat" cmpd="sng">
              <a:solidFill>
                <a:srgbClr val="484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>
            <a:off x="3277438" y="3952379"/>
            <a:ext cx="4137126" cy="228351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69899" y="1800225"/>
            <a:ext cx="9777732" cy="846386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pt-PT" sz="36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本报告由以下机构赞助：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5291eaa4e4_0_86"/>
          <p:cNvSpPr txBox="1"/>
          <p:nvPr/>
        </p:nvSpPr>
        <p:spPr>
          <a:xfrm>
            <a:off x="457200" y="1511998"/>
            <a:ext cx="2675400" cy="59415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06070" lvl="0" indent="0" algn="l" rtl="0">
              <a:lnSpc>
                <a:spcPct val="125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06070" lvl="0" indent="0" algn="l" rtl="0">
              <a:lnSpc>
                <a:spcPct val="118000"/>
              </a:lnSpc>
              <a:spcBef>
                <a:spcPts val="12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401" name="Google Shape;401;g25291eaa4e4_0_86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" name="Google Shape;402;g25291eaa4e4_0_86"/>
          <p:cNvSpPr txBox="1"/>
          <p:nvPr/>
        </p:nvSpPr>
        <p:spPr>
          <a:xfrm>
            <a:off x="8851900" y="1027669"/>
            <a:ext cx="105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403" name="Google Shape;403;g25291eaa4e4_0_86"/>
          <p:cNvGraphicFramePr/>
          <p:nvPr/>
        </p:nvGraphicFramePr>
        <p:xfrm>
          <a:off x="3322088" y="1819904"/>
          <a:ext cx="6882400" cy="3079780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1167700"/>
                <a:gridCol w="546775"/>
                <a:gridCol w="738275"/>
                <a:gridCol w="738275"/>
                <a:gridCol w="738275"/>
                <a:gridCol w="738275"/>
                <a:gridCol w="738275"/>
                <a:gridCol w="738275"/>
                <a:gridCol w="738275"/>
              </a:tblGrid>
              <a:tr h="2956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成分</a:t>
                      </a:r>
                      <a:endParaRPr sz="11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900" marB="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变化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19年第四季度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22年第一季度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22年第二季度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22年第三季度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22年第四季度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22850" marB="0" anchor="ctr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23年第一季度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(相比)19年第四季度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 anchor="ctr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就业人口 </a:t>
                      </a:r>
                      <a:endParaRPr sz="1100" b="1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数千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5138.3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5209.3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5200.6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5234.9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5245.6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5305.0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166.7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marL="44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就业率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%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59.1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59.9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59.8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60.2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60.3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60.8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1.7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就业 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44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数千</a:t>
                      </a:r>
                      <a:endParaRPr sz="11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4785.9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4900.9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4901.8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4929.1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4902.9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4924.7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138.8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67775">
                <a:tc>
                  <a:txBody>
                    <a:bodyPr/>
                    <a:lstStyle/>
                    <a:p>
                      <a:pPr marL="44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楷体" panose="02010609060101010101" charset="-122"/>
                        <a:buNone/>
                      </a:pPr>
                      <a:r>
                        <a:rPr lang="pt-PT" sz="1100" b="1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大学教育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数千</a:t>
                      </a:r>
                      <a:endParaRPr sz="12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1372.0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</a:t>
                      </a:r>
                      <a:r>
                        <a:rPr lang="pt-PT" sz="1100"/>
                        <a:t>705.8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1763.7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1690.5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1617.8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1601.2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229.2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67775">
                <a:tc>
                  <a:txBody>
                    <a:bodyPr/>
                    <a:lstStyle/>
                    <a:p>
                      <a:pPr marL="4508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失业率</a:t>
                      </a:r>
                      <a:endParaRPr sz="1100" b="1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%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6.9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5.9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5.7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5.8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6.5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7.2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0.3</a:t>
                      </a:r>
                      <a:endParaRPr sz="11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67775">
                <a:tc>
                  <a:txBody>
                    <a:bodyPr/>
                    <a:lstStyle/>
                    <a:p>
                      <a:pPr marL="44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失业人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数千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3</a:t>
                      </a:r>
                      <a:r>
                        <a:rPr lang="pt-PT" sz="1100"/>
                        <a:t>52.4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308.4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298.8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305.8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342.7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380.3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27.9</a:t>
                      </a:r>
                      <a:endParaRPr sz="11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67775">
                <a:tc>
                  <a:txBody>
                    <a:bodyPr/>
                    <a:lstStyle/>
                    <a:p>
                      <a:pPr marL="44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工作未充分被利用 </a:t>
                      </a:r>
                      <a:endParaRPr sz="1100" b="1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%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12.7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11.5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11.2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11.2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11.7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12.5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-0.2</a:t>
                      </a:r>
                      <a:endParaRPr sz="11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67775">
                <a:tc>
                  <a:txBody>
                    <a:bodyPr/>
                    <a:lstStyle/>
                    <a:p>
                      <a:pPr marL="44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长期失业 (12个月以上)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数千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148.2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142.6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152.1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128.6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143.8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138.7</a:t>
                      </a:r>
                      <a:endParaRPr sz="11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/>
                        <a:t>-9.5</a:t>
                      </a:r>
                      <a:endParaRPr sz="11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</a:tbl>
          </a:graphicData>
        </a:graphic>
      </p:graphicFrame>
      <p:sp>
        <p:nvSpPr>
          <p:cNvPr id="404" name="Google Shape;404;g25291eaa4e4_0_86"/>
          <p:cNvSpPr txBox="1"/>
          <p:nvPr/>
        </p:nvSpPr>
        <p:spPr>
          <a:xfrm>
            <a:off x="3357561" y="5230717"/>
            <a:ext cx="6811500" cy="181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4月，失业率从7.0%下降到6.8%，第一季度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更正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后的月度失业率平均值为7.0%，低于季度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失业率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（7.2%）。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第一季度，工资名义上增长了7.4%，实际工资下降了0.6%。在私营部门，实际工资增长了0.3%，而在公共部门，这一指标下降了2.5%。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05" name="Google Shape;405;g25291eaa4e4_0_86"/>
          <p:cNvSpPr txBox="1"/>
          <p:nvPr/>
        </p:nvSpPr>
        <p:spPr>
          <a:xfrm>
            <a:off x="3357558" y="1346003"/>
            <a:ext cx="681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劳动力市场</a:t>
            </a:r>
            <a:endParaRPr sz="14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/>
          <p:nvPr/>
        </p:nvSpPr>
        <p:spPr>
          <a:xfrm>
            <a:off x="3496175" y="1424838"/>
            <a:ext cx="6954600" cy="229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12700" lvl="0" indent="0" algn="just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在葡萄牙复苏计划中，已批准的项目价值在过去五周只增加了3.38亿欧元，达到130.78亿欧元（占葡萄牙复苏计划的79%），低于过去17个月的平均水平（5.62亿欧元）。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12700" lvl="0" indent="0" algn="just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支付总额仅增加了1.36亿，再次远远低于满足计划执行所需的平均水平（2.77亿），加剧了一直以来的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拖延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12700" lvl="0" indent="0" algn="just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在附加主题板块中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报告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分析了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重新规划的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葡萄牙复苏计划。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457200" y="1511998"/>
            <a:ext cx="2675400" cy="554545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付款继续</a:t>
            </a:r>
            <a:r>
              <a:rPr lang="zh-CN" alt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拖延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税收的</a:t>
            </a:r>
            <a:r>
              <a:rPr lang="zh-CN" alt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大幅增加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412" name="Google Shape;412;p21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14" name="Google Shape;414;p21"/>
          <p:cNvSpPr txBox="1"/>
          <p:nvPr/>
        </p:nvSpPr>
        <p:spPr>
          <a:xfrm>
            <a:off x="3429012" y="3874246"/>
            <a:ext cx="2190900" cy="3270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495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公共账户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3429012" y="800058"/>
            <a:ext cx="2190900" cy="3270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495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欧盟资金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" name="Google Shape;416;p21"/>
          <p:cNvSpPr txBox="1"/>
          <p:nvPr/>
        </p:nvSpPr>
        <p:spPr>
          <a:xfrm>
            <a:off x="3373475" y="4370275"/>
            <a:ext cx="7200000" cy="22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截至4月，预算盈余为9.62亿欧元，赤字为6.96亿欧元。税收和社会保障缴款的增长继续远高于预算水平，前者的增长速度强劲。增值税收入尚未受到4月18日开始生效的部分豁免的影响。经常性支出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中大多数领域的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增长都低于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，投资远远没有达到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设定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目标。</a:t>
            </a:r>
            <a:r>
              <a:rPr lang="en-US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</a:t>
            </a:r>
            <a:r>
              <a:rPr lang="zh-CN" altLang="en-US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年已过去三分之一，卫生领域投资仅执行</a:t>
            </a:r>
            <a:r>
              <a:rPr lang="en-US" altLang="zh-CN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5.3%</a:t>
            </a:r>
            <a:r>
              <a:rPr lang="zh-CN" altLang="en-US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，后期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实现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预期目标将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变得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更加艰巨。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这种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投资状况一直没有得到改善，其原因未能得知，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即使是葡萄牙复苏计划也没有帮助实现投资目标。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12700" lvl="0" indent="0" algn="just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2"/>
          <p:cNvSpPr txBox="1"/>
          <p:nvPr/>
        </p:nvSpPr>
        <p:spPr>
          <a:xfrm>
            <a:off x="525350" y="1304673"/>
            <a:ext cx="2675400" cy="61878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248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24892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24892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24892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4892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422" name="Google Shape;422;p22"/>
          <p:cNvSpPr/>
          <p:nvPr/>
        </p:nvSpPr>
        <p:spPr>
          <a:xfrm>
            <a:off x="6374587" y="4709045"/>
            <a:ext cx="3438525" cy="226695"/>
          </a:xfrm>
          <a:custGeom>
            <a:avLst/>
            <a:gdLst/>
            <a:ahLst/>
            <a:cxnLst/>
            <a:rect l="l" t="t" r="r" b="b"/>
            <a:pathLst>
              <a:path w="3438525" h="226695" extrusionOk="0">
                <a:moveTo>
                  <a:pt x="2062759" y="0"/>
                </a:moveTo>
                <a:lnTo>
                  <a:pt x="1375181" y="0"/>
                </a:lnTo>
                <a:lnTo>
                  <a:pt x="687590" y="0"/>
                </a:lnTo>
                <a:lnTo>
                  <a:pt x="0" y="0"/>
                </a:lnTo>
                <a:lnTo>
                  <a:pt x="0" y="226517"/>
                </a:lnTo>
                <a:lnTo>
                  <a:pt x="687590" y="226517"/>
                </a:lnTo>
                <a:lnTo>
                  <a:pt x="1375181" y="226517"/>
                </a:lnTo>
                <a:lnTo>
                  <a:pt x="2062759" y="226517"/>
                </a:lnTo>
                <a:lnTo>
                  <a:pt x="2062759" y="0"/>
                </a:lnTo>
                <a:close/>
              </a:path>
              <a:path w="3438525" h="226695" extrusionOk="0">
                <a:moveTo>
                  <a:pt x="2750362" y="0"/>
                </a:moveTo>
                <a:lnTo>
                  <a:pt x="2062772" y="0"/>
                </a:lnTo>
                <a:lnTo>
                  <a:pt x="2062772" y="226517"/>
                </a:lnTo>
                <a:lnTo>
                  <a:pt x="2750362" y="226517"/>
                </a:lnTo>
                <a:lnTo>
                  <a:pt x="2750362" y="0"/>
                </a:lnTo>
                <a:close/>
              </a:path>
              <a:path w="3438525" h="226695" extrusionOk="0">
                <a:moveTo>
                  <a:pt x="3437953" y="0"/>
                </a:moveTo>
                <a:lnTo>
                  <a:pt x="2750375" y="0"/>
                </a:lnTo>
                <a:lnTo>
                  <a:pt x="2750375" y="226517"/>
                </a:lnTo>
                <a:lnTo>
                  <a:pt x="3437953" y="226517"/>
                </a:lnTo>
                <a:lnTo>
                  <a:pt x="3437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3" name="Google Shape;423;p22"/>
          <p:cNvSpPr/>
          <p:nvPr/>
        </p:nvSpPr>
        <p:spPr>
          <a:xfrm>
            <a:off x="6374587" y="5162079"/>
            <a:ext cx="3438525" cy="226695"/>
          </a:xfrm>
          <a:custGeom>
            <a:avLst/>
            <a:gdLst/>
            <a:ahLst/>
            <a:cxnLst/>
            <a:rect l="l" t="t" r="r" b="b"/>
            <a:pathLst>
              <a:path w="3438525" h="226695" extrusionOk="0">
                <a:moveTo>
                  <a:pt x="2062759" y="0"/>
                </a:moveTo>
                <a:lnTo>
                  <a:pt x="1375181" y="0"/>
                </a:lnTo>
                <a:lnTo>
                  <a:pt x="687590" y="0"/>
                </a:lnTo>
                <a:lnTo>
                  <a:pt x="0" y="0"/>
                </a:lnTo>
                <a:lnTo>
                  <a:pt x="0" y="226529"/>
                </a:lnTo>
                <a:lnTo>
                  <a:pt x="687590" y="226529"/>
                </a:lnTo>
                <a:lnTo>
                  <a:pt x="1375181" y="226529"/>
                </a:lnTo>
                <a:lnTo>
                  <a:pt x="2062759" y="226529"/>
                </a:lnTo>
                <a:lnTo>
                  <a:pt x="2062759" y="0"/>
                </a:lnTo>
                <a:close/>
              </a:path>
              <a:path w="3438525" h="226695" extrusionOk="0">
                <a:moveTo>
                  <a:pt x="2750362" y="0"/>
                </a:moveTo>
                <a:lnTo>
                  <a:pt x="2062772" y="0"/>
                </a:lnTo>
                <a:lnTo>
                  <a:pt x="2062772" y="226529"/>
                </a:lnTo>
                <a:lnTo>
                  <a:pt x="2750362" y="226529"/>
                </a:lnTo>
                <a:lnTo>
                  <a:pt x="2750362" y="0"/>
                </a:lnTo>
                <a:close/>
              </a:path>
              <a:path w="3438525" h="226695" extrusionOk="0">
                <a:moveTo>
                  <a:pt x="3437953" y="0"/>
                </a:moveTo>
                <a:lnTo>
                  <a:pt x="2750375" y="0"/>
                </a:lnTo>
                <a:lnTo>
                  <a:pt x="2750375" y="226529"/>
                </a:lnTo>
                <a:lnTo>
                  <a:pt x="3437953" y="226529"/>
                </a:lnTo>
                <a:lnTo>
                  <a:pt x="3437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4" name="Google Shape;424;p22"/>
          <p:cNvSpPr/>
          <p:nvPr/>
        </p:nvSpPr>
        <p:spPr>
          <a:xfrm>
            <a:off x="6374587" y="5615127"/>
            <a:ext cx="3438525" cy="226695"/>
          </a:xfrm>
          <a:custGeom>
            <a:avLst/>
            <a:gdLst/>
            <a:ahLst/>
            <a:cxnLst/>
            <a:rect l="l" t="t" r="r" b="b"/>
            <a:pathLst>
              <a:path w="3438525" h="226695" extrusionOk="0">
                <a:moveTo>
                  <a:pt x="2062759" y="0"/>
                </a:moveTo>
                <a:lnTo>
                  <a:pt x="1375181" y="0"/>
                </a:lnTo>
                <a:lnTo>
                  <a:pt x="687590" y="0"/>
                </a:lnTo>
                <a:lnTo>
                  <a:pt x="0" y="0"/>
                </a:lnTo>
                <a:lnTo>
                  <a:pt x="0" y="226529"/>
                </a:lnTo>
                <a:lnTo>
                  <a:pt x="687590" y="226529"/>
                </a:lnTo>
                <a:lnTo>
                  <a:pt x="1375181" y="226529"/>
                </a:lnTo>
                <a:lnTo>
                  <a:pt x="2062759" y="226529"/>
                </a:lnTo>
                <a:lnTo>
                  <a:pt x="2062759" y="0"/>
                </a:lnTo>
                <a:close/>
              </a:path>
              <a:path w="3438525" h="226695" extrusionOk="0">
                <a:moveTo>
                  <a:pt x="2750362" y="0"/>
                </a:moveTo>
                <a:lnTo>
                  <a:pt x="2062772" y="0"/>
                </a:lnTo>
                <a:lnTo>
                  <a:pt x="2062772" y="226529"/>
                </a:lnTo>
                <a:lnTo>
                  <a:pt x="2750362" y="226529"/>
                </a:lnTo>
                <a:lnTo>
                  <a:pt x="2750362" y="0"/>
                </a:lnTo>
                <a:close/>
              </a:path>
              <a:path w="3438525" h="226695" extrusionOk="0">
                <a:moveTo>
                  <a:pt x="3437953" y="0"/>
                </a:moveTo>
                <a:lnTo>
                  <a:pt x="2750375" y="0"/>
                </a:lnTo>
                <a:lnTo>
                  <a:pt x="2750375" y="226529"/>
                </a:lnTo>
                <a:lnTo>
                  <a:pt x="3437953" y="226529"/>
                </a:lnTo>
                <a:lnTo>
                  <a:pt x="3437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6374587" y="6068161"/>
            <a:ext cx="3438525" cy="226695"/>
          </a:xfrm>
          <a:custGeom>
            <a:avLst/>
            <a:gdLst/>
            <a:ahLst/>
            <a:cxnLst/>
            <a:rect l="l" t="t" r="r" b="b"/>
            <a:pathLst>
              <a:path w="3438525" h="226695" extrusionOk="0">
                <a:moveTo>
                  <a:pt x="2062759" y="0"/>
                </a:moveTo>
                <a:lnTo>
                  <a:pt x="1375181" y="0"/>
                </a:lnTo>
                <a:lnTo>
                  <a:pt x="687590" y="0"/>
                </a:lnTo>
                <a:lnTo>
                  <a:pt x="0" y="0"/>
                </a:lnTo>
                <a:lnTo>
                  <a:pt x="0" y="226517"/>
                </a:lnTo>
                <a:lnTo>
                  <a:pt x="687590" y="226517"/>
                </a:lnTo>
                <a:lnTo>
                  <a:pt x="1375181" y="226517"/>
                </a:lnTo>
                <a:lnTo>
                  <a:pt x="2062759" y="226517"/>
                </a:lnTo>
                <a:lnTo>
                  <a:pt x="2062759" y="0"/>
                </a:lnTo>
                <a:close/>
              </a:path>
              <a:path w="3438525" h="226695" extrusionOk="0">
                <a:moveTo>
                  <a:pt x="2750362" y="0"/>
                </a:moveTo>
                <a:lnTo>
                  <a:pt x="2062772" y="0"/>
                </a:lnTo>
                <a:lnTo>
                  <a:pt x="2062772" y="226517"/>
                </a:lnTo>
                <a:lnTo>
                  <a:pt x="2750362" y="226517"/>
                </a:lnTo>
                <a:lnTo>
                  <a:pt x="2750362" y="0"/>
                </a:lnTo>
                <a:close/>
              </a:path>
              <a:path w="3438525" h="226695" extrusionOk="0">
                <a:moveTo>
                  <a:pt x="3437953" y="0"/>
                </a:moveTo>
                <a:lnTo>
                  <a:pt x="2750375" y="0"/>
                </a:lnTo>
                <a:lnTo>
                  <a:pt x="2750375" y="226517"/>
                </a:lnTo>
                <a:lnTo>
                  <a:pt x="3437953" y="226517"/>
                </a:lnTo>
                <a:lnTo>
                  <a:pt x="3437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6" name="Google Shape;426;p22"/>
          <p:cNvSpPr/>
          <p:nvPr/>
        </p:nvSpPr>
        <p:spPr>
          <a:xfrm>
            <a:off x="6374587" y="6521195"/>
            <a:ext cx="3438525" cy="226695"/>
          </a:xfrm>
          <a:custGeom>
            <a:avLst/>
            <a:gdLst/>
            <a:ahLst/>
            <a:cxnLst/>
            <a:rect l="l" t="t" r="r" b="b"/>
            <a:pathLst>
              <a:path w="3438525" h="226695" extrusionOk="0">
                <a:moveTo>
                  <a:pt x="2062759" y="0"/>
                </a:moveTo>
                <a:lnTo>
                  <a:pt x="1375181" y="0"/>
                </a:lnTo>
                <a:lnTo>
                  <a:pt x="687590" y="0"/>
                </a:lnTo>
                <a:lnTo>
                  <a:pt x="0" y="0"/>
                </a:lnTo>
                <a:lnTo>
                  <a:pt x="0" y="226517"/>
                </a:lnTo>
                <a:lnTo>
                  <a:pt x="687590" y="226517"/>
                </a:lnTo>
                <a:lnTo>
                  <a:pt x="1375181" y="226517"/>
                </a:lnTo>
                <a:lnTo>
                  <a:pt x="2062759" y="226517"/>
                </a:lnTo>
                <a:lnTo>
                  <a:pt x="2062759" y="0"/>
                </a:lnTo>
                <a:close/>
              </a:path>
              <a:path w="3438525" h="226695" extrusionOk="0">
                <a:moveTo>
                  <a:pt x="2750362" y="0"/>
                </a:moveTo>
                <a:lnTo>
                  <a:pt x="2062772" y="0"/>
                </a:lnTo>
                <a:lnTo>
                  <a:pt x="2062772" y="226517"/>
                </a:lnTo>
                <a:lnTo>
                  <a:pt x="2750362" y="226517"/>
                </a:lnTo>
                <a:lnTo>
                  <a:pt x="2750362" y="0"/>
                </a:lnTo>
                <a:close/>
              </a:path>
              <a:path w="3438525" h="226695" extrusionOk="0">
                <a:moveTo>
                  <a:pt x="3437953" y="0"/>
                </a:moveTo>
                <a:lnTo>
                  <a:pt x="2750375" y="0"/>
                </a:lnTo>
                <a:lnTo>
                  <a:pt x="2750375" y="226517"/>
                </a:lnTo>
                <a:lnTo>
                  <a:pt x="3437953" y="226517"/>
                </a:lnTo>
                <a:lnTo>
                  <a:pt x="3437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8" name="Google Shape;428;p22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429" name="Google Shape;429;p22"/>
          <p:cNvGraphicFramePr/>
          <p:nvPr>
            <p:custDataLst>
              <p:tags r:id="rId1"/>
            </p:custDataLst>
          </p:nvPr>
        </p:nvGraphicFramePr>
        <p:xfrm>
          <a:off x="3620074" y="771948"/>
          <a:ext cx="6384107" cy="6794320"/>
        </p:xfrm>
        <a:graphic>
          <a:graphicData uri="http://schemas.openxmlformats.org/drawingml/2006/table">
            <a:tbl>
              <a:tblPr>
                <a:noFill/>
                <a:tableStyleId>{4F2C4EBB-3718-4862-BAE8-947580F56BD3}</a:tableStyleId>
              </a:tblPr>
              <a:tblGrid>
                <a:gridCol w="1320416"/>
                <a:gridCol w="477671"/>
                <a:gridCol w="627797"/>
                <a:gridCol w="682625"/>
                <a:gridCol w="641208"/>
                <a:gridCol w="627797"/>
                <a:gridCol w="641445"/>
                <a:gridCol w="641445"/>
                <a:gridCol w="723703"/>
              </a:tblGrid>
              <a:tr h="42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 panose="020B0604020202020204"/>
                        <a:buNone/>
                      </a:pPr>
                      <a:r>
                        <a:rPr lang="pt-PT" sz="17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成分</a:t>
                      </a:r>
                      <a:endParaRPr sz="17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变化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</a:t>
                      </a:r>
                      <a:endParaRPr sz="17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OE22</a:t>
                      </a:r>
                      <a:endParaRPr sz="17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AB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</a:t>
                      </a:r>
                      <a:endParaRPr sz="17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AB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</a:t>
                      </a:r>
                      <a:endParaRPr sz="17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AB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3月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AB5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b="1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4月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AB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 panose="020B0604020202020204"/>
                        <a:buNone/>
                      </a:pPr>
                      <a:r>
                        <a:rPr lang="pt-PT" sz="17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OE23</a:t>
                      </a:r>
                      <a:endParaRPr sz="17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AB53D"/>
                    </a:solidFill>
                  </a:tcPr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当前收入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7.9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5.7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6.8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税收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13.8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2.7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增值税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18.8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10.7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14.0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12.3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2.8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国税局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11.9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14.7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16.1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社会保障缴款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9.3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4.8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11.7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11.9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5891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资本收入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119.4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20.9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18.8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612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430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147.9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总收入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6.2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20.9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9.2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经常性支出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5.2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3.2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1.8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5.3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职员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利益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-5.5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-2.1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34.6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-9.4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-21.6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-9.0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7.7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投资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43.0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-42.2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6.7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13.4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45.2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5891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对国家卫生服务的投资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-18.1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153.6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0.0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76.5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49.0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255.1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</a:tr>
              <a:tr h="3829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solidFill>
                            <a:schemeClr val="lt1"/>
                          </a:solidFill>
                        </a:rPr>
                        <a:t>支出总额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同比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5.9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5.0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-1.1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2.4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3.6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8.5</a:t>
                      </a:r>
                      <a:endParaRPr sz="14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7953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 dirty="0" err="1">
                          <a:solidFill>
                            <a:schemeClr val="lt1"/>
                          </a:solidFill>
                        </a:rPr>
                        <a:t>预算余额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10^6 €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-3591</a:t>
                      </a:r>
                      <a:endParaRPr sz="1400" u="none" strike="noStrike" cap="none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-5192</a:t>
                      </a:r>
                      <a:endParaRPr sz="1400" u="none" strike="noStrike" cap="none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2013</a:t>
                      </a:r>
                      <a:endParaRPr sz="1400" u="none" strike="noStrike" cap="none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2300</a:t>
                      </a:r>
                      <a:endParaRPr sz="1400" u="none" strike="noStrike" cap="none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4899</a:t>
                      </a:r>
                      <a:endParaRPr sz="1400" u="none" strike="noStrike" cap="none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3980</a:t>
                      </a:r>
                      <a:endParaRPr sz="1400" u="none" strike="noStrike" cap="none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pt-PT" sz="1400" u="none" strike="noStrike" cap="none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-3181</a:t>
                      </a:r>
                      <a:endParaRPr sz="1400" u="none" strike="noStrike" cap="none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  <p:sp>
        <p:nvSpPr>
          <p:cNvPr id="430" name="Google Shape;430;p22"/>
          <p:cNvSpPr txBox="1"/>
          <p:nvPr/>
        </p:nvSpPr>
        <p:spPr>
          <a:xfrm>
            <a:off x="3538187" y="300645"/>
            <a:ext cx="5169600" cy="33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 dirty="0" err="1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预算执行（</a:t>
            </a:r>
            <a:r>
              <a:rPr lang="zh-CN" altLang="pt-PT" sz="1600" b="1" i="0" u="none" strike="noStrike" cap="none" dirty="0" err="1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政府</a:t>
            </a:r>
            <a:r>
              <a:rPr lang="pt-PT" sz="1600" b="1" i="0" u="none" strike="noStrike" cap="none" dirty="0" err="1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会计，累积值</a:t>
            </a:r>
            <a:r>
              <a:rPr lang="pt-PT" sz="1600" b="1" i="0" u="none" strike="noStrike" cap="none" dirty="0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）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45c68ffc82_0_47"/>
          <p:cNvSpPr/>
          <p:nvPr/>
        </p:nvSpPr>
        <p:spPr>
          <a:xfrm>
            <a:off x="457200" y="1511998"/>
            <a:ext cx="2675255" cy="5747384"/>
          </a:xfrm>
          <a:custGeom>
            <a:avLst/>
            <a:gdLst/>
            <a:ahLst/>
            <a:cxnLst/>
            <a:rect l="l" t="t" r="r" b="b"/>
            <a:pathLst>
              <a:path w="2675255" h="5747384" extrusionOk="0">
                <a:moveTo>
                  <a:pt x="2674797" y="0"/>
                </a:moveTo>
                <a:lnTo>
                  <a:pt x="0" y="0"/>
                </a:lnTo>
                <a:lnTo>
                  <a:pt x="0" y="5747321"/>
                </a:lnTo>
                <a:lnTo>
                  <a:pt x="2674797" y="5747321"/>
                </a:lnTo>
                <a:lnTo>
                  <a:pt x="2674797" y="0"/>
                </a:lnTo>
                <a:close/>
              </a:path>
            </a:pathLst>
          </a:cu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45339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154305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楷体" panose="02010609060101010101" charset="-122"/>
              <a:buChar char="-"/>
            </a:pP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内部需求</a:t>
            </a:r>
            <a:r>
              <a:rPr lang="zh-CN" alt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大幅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下降，</a:t>
            </a:r>
            <a:r>
              <a:rPr lang="zh-CN" alt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尤其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是投资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45339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45339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45339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45339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6" name="Google Shape;436;g245c68ffc82_0_47"/>
          <p:cNvSpPr/>
          <p:nvPr/>
        </p:nvSpPr>
        <p:spPr>
          <a:xfrm>
            <a:off x="0" y="0"/>
            <a:ext cx="3132455" cy="1062355"/>
          </a:xfrm>
          <a:custGeom>
            <a:avLst/>
            <a:gdLst/>
            <a:ahLst/>
            <a:cxnLst/>
            <a:rect l="l" t="t" r="r" b="b"/>
            <a:pathLst>
              <a:path w="3132455" h="1062355" extrusionOk="0">
                <a:moveTo>
                  <a:pt x="0" y="1062012"/>
                </a:moveTo>
                <a:lnTo>
                  <a:pt x="3131997" y="1062012"/>
                </a:lnTo>
                <a:lnTo>
                  <a:pt x="3131997" y="0"/>
                </a:lnTo>
                <a:lnTo>
                  <a:pt x="0" y="0"/>
                </a:lnTo>
                <a:lnTo>
                  <a:pt x="0" y="1062012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7" name="Google Shape;437;g245c68ffc82_0_47"/>
          <p:cNvSpPr/>
          <p:nvPr/>
        </p:nvSpPr>
        <p:spPr>
          <a:xfrm>
            <a:off x="10241877" y="0"/>
            <a:ext cx="450215" cy="1062355"/>
          </a:xfrm>
          <a:custGeom>
            <a:avLst/>
            <a:gdLst/>
            <a:ahLst/>
            <a:cxnLst/>
            <a:rect l="l" t="t" r="r" b="b"/>
            <a:pathLst>
              <a:path w="450215" h="1062355" extrusionOk="0">
                <a:moveTo>
                  <a:pt x="0" y="1062012"/>
                </a:moveTo>
                <a:lnTo>
                  <a:pt x="450126" y="1062012"/>
                </a:lnTo>
                <a:lnTo>
                  <a:pt x="450126" y="0"/>
                </a:lnTo>
                <a:lnTo>
                  <a:pt x="0" y="0"/>
                </a:lnTo>
                <a:lnTo>
                  <a:pt x="0" y="1062012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8" name="Google Shape;438;g245c68ffc82_0_47"/>
          <p:cNvSpPr/>
          <p:nvPr/>
        </p:nvSpPr>
        <p:spPr>
          <a:xfrm>
            <a:off x="9123145" y="191679"/>
            <a:ext cx="518159" cy="516890"/>
          </a:xfrm>
          <a:custGeom>
            <a:avLst/>
            <a:gdLst/>
            <a:ahLst/>
            <a:cxnLst/>
            <a:rect l="l" t="t" r="r" b="b"/>
            <a:pathLst>
              <a:path w="518159" h="516890" extrusionOk="0">
                <a:moveTo>
                  <a:pt x="517994" y="257810"/>
                </a:moveTo>
                <a:lnTo>
                  <a:pt x="0" y="257810"/>
                </a:lnTo>
                <a:lnTo>
                  <a:pt x="0" y="259080"/>
                </a:lnTo>
                <a:lnTo>
                  <a:pt x="6219" y="314960"/>
                </a:lnTo>
                <a:lnTo>
                  <a:pt x="23774" y="365760"/>
                </a:lnTo>
                <a:lnTo>
                  <a:pt x="49409" y="410210"/>
                </a:lnTo>
                <a:lnTo>
                  <a:pt x="62433" y="426720"/>
                </a:lnTo>
                <a:lnTo>
                  <a:pt x="65328" y="430530"/>
                </a:lnTo>
                <a:lnTo>
                  <a:pt x="73710" y="439420"/>
                </a:lnTo>
                <a:lnTo>
                  <a:pt x="79590" y="444500"/>
                </a:lnTo>
                <a:lnTo>
                  <a:pt x="85750" y="450850"/>
                </a:lnTo>
                <a:lnTo>
                  <a:pt x="148569" y="492760"/>
                </a:lnTo>
                <a:lnTo>
                  <a:pt x="184368" y="506730"/>
                </a:lnTo>
                <a:lnTo>
                  <a:pt x="222504" y="514350"/>
                </a:lnTo>
                <a:lnTo>
                  <a:pt x="240580" y="516890"/>
                </a:lnTo>
                <a:lnTo>
                  <a:pt x="282062" y="516890"/>
                </a:lnTo>
                <a:lnTo>
                  <a:pt x="301320" y="514350"/>
                </a:lnTo>
                <a:lnTo>
                  <a:pt x="337207" y="505460"/>
                </a:lnTo>
                <a:lnTo>
                  <a:pt x="370955" y="491490"/>
                </a:lnTo>
                <a:lnTo>
                  <a:pt x="234772" y="491490"/>
                </a:lnTo>
                <a:lnTo>
                  <a:pt x="228580" y="483870"/>
                </a:lnTo>
                <a:lnTo>
                  <a:pt x="196278" y="483870"/>
                </a:lnTo>
                <a:lnTo>
                  <a:pt x="170778" y="474980"/>
                </a:lnTo>
                <a:lnTo>
                  <a:pt x="146708" y="463550"/>
                </a:lnTo>
                <a:lnTo>
                  <a:pt x="124246" y="449580"/>
                </a:lnTo>
                <a:lnTo>
                  <a:pt x="103568" y="433070"/>
                </a:lnTo>
                <a:lnTo>
                  <a:pt x="107238" y="429260"/>
                </a:lnTo>
                <a:lnTo>
                  <a:pt x="111023" y="426720"/>
                </a:lnTo>
                <a:lnTo>
                  <a:pt x="114896" y="424180"/>
                </a:lnTo>
                <a:lnTo>
                  <a:pt x="123008" y="417830"/>
                </a:lnTo>
                <a:lnTo>
                  <a:pt x="127186" y="415290"/>
                </a:lnTo>
                <a:lnTo>
                  <a:pt x="85890" y="415290"/>
                </a:lnTo>
                <a:lnTo>
                  <a:pt x="76122" y="403860"/>
                </a:lnTo>
                <a:lnTo>
                  <a:pt x="51371" y="365760"/>
                </a:lnTo>
                <a:lnTo>
                  <a:pt x="33494" y="320040"/>
                </a:lnTo>
                <a:lnTo>
                  <a:pt x="25514" y="270510"/>
                </a:lnTo>
                <a:lnTo>
                  <a:pt x="517344" y="270510"/>
                </a:lnTo>
                <a:lnTo>
                  <a:pt x="517994" y="259080"/>
                </a:lnTo>
                <a:lnTo>
                  <a:pt x="517994" y="257810"/>
                </a:lnTo>
                <a:close/>
              </a:path>
              <a:path w="518159" h="516890" extrusionOk="0">
                <a:moveTo>
                  <a:pt x="271437" y="375920"/>
                </a:moveTo>
                <a:lnTo>
                  <a:pt x="246545" y="375920"/>
                </a:lnTo>
                <a:lnTo>
                  <a:pt x="246545" y="491490"/>
                </a:lnTo>
                <a:lnTo>
                  <a:pt x="271437" y="491490"/>
                </a:lnTo>
                <a:lnTo>
                  <a:pt x="271437" y="375920"/>
                </a:lnTo>
                <a:close/>
              </a:path>
              <a:path w="518159" h="516890" extrusionOk="0">
                <a:moveTo>
                  <a:pt x="383306" y="375920"/>
                </a:moveTo>
                <a:lnTo>
                  <a:pt x="271437" y="375920"/>
                </a:lnTo>
                <a:lnTo>
                  <a:pt x="291946" y="377190"/>
                </a:lnTo>
                <a:lnTo>
                  <a:pt x="311907" y="381000"/>
                </a:lnTo>
                <a:lnTo>
                  <a:pt x="331232" y="387350"/>
                </a:lnTo>
                <a:lnTo>
                  <a:pt x="349834" y="393700"/>
                </a:lnTo>
                <a:lnTo>
                  <a:pt x="346525" y="401320"/>
                </a:lnTo>
                <a:lnTo>
                  <a:pt x="325335" y="441960"/>
                </a:lnTo>
                <a:lnTo>
                  <a:pt x="301928" y="474980"/>
                </a:lnTo>
                <a:lnTo>
                  <a:pt x="283108" y="491490"/>
                </a:lnTo>
                <a:lnTo>
                  <a:pt x="370955" y="491490"/>
                </a:lnTo>
                <a:lnTo>
                  <a:pt x="386573" y="482600"/>
                </a:lnTo>
                <a:lnTo>
                  <a:pt x="327710" y="482600"/>
                </a:lnTo>
                <a:lnTo>
                  <a:pt x="337634" y="468630"/>
                </a:lnTo>
                <a:lnTo>
                  <a:pt x="346917" y="453390"/>
                </a:lnTo>
                <a:lnTo>
                  <a:pt x="355551" y="439420"/>
                </a:lnTo>
                <a:lnTo>
                  <a:pt x="363524" y="424180"/>
                </a:lnTo>
                <a:lnTo>
                  <a:pt x="366547" y="417830"/>
                </a:lnTo>
                <a:lnTo>
                  <a:pt x="369443" y="411480"/>
                </a:lnTo>
                <a:lnTo>
                  <a:pt x="372122" y="405130"/>
                </a:lnTo>
                <a:lnTo>
                  <a:pt x="415992" y="405130"/>
                </a:lnTo>
                <a:lnTo>
                  <a:pt x="406942" y="397510"/>
                </a:lnTo>
                <a:lnTo>
                  <a:pt x="394338" y="389890"/>
                </a:lnTo>
                <a:lnTo>
                  <a:pt x="381190" y="382270"/>
                </a:lnTo>
                <a:lnTo>
                  <a:pt x="382968" y="377190"/>
                </a:lnTo>
                <a:lnTo>
                  <a:pt x="383306" y="375920"/>
                </a:lnTo>
                <a:close/>
              </a:path>
              <a:path w="518159" h="516890" extrusionOk="0">
                <a:moveTo>
                  <a:pt x="175666" y="401320"/>
                </a:moveTo>
                <a:lnTo>
                  <a:pt x="148831" y="401320"/>
                </a:lnTo>
                <a:lnTo>
                  <a:pt x="151955" y="408940"/>
                </a:lnTo>
                <a:lnTo>
                  <a:pt x="176233" y="454660"/>
                </a:lnTo>
                <a:lnTo>
                  <a:pt x="196278" y="483870"/>
                </a:lnTo>
                <a:lnTo>
                  <a:pt x="228580" y="483870"/>
                </a:lnTo>
                <a:lnTo>
                  <a:pt x="221356" y="474980"/>
                </a:lnTo>
                <a:lnTo>
                  <a:pt x="208875" y="458470"/>
                </a:lnTo>
                <a:lnTo>
                  <a:pt x="197372" y="441960"/>
                </a:lnTo>
                <a:lnTo>
                  <a:pt x="186893" y="424180"/>
                </a:lnTo>
                <a:lnTo>
                  <a:pt x="182739" y="416560"/>
                </a:lnTo>
                <a:lnTo>
                  <a:pt x="178790" y="407670"/>
                </a:lnTo>
                <a:lnTo>
                  <a:pt x="175666" y="401320"/>
                </a:lnTo>
                <a:close/>
              </a:path>
              <a:path w="518159" h="516890" extrusionOk="0">
                <a:moveTo>
                  <a:pt x="415992" y="405130"/>
                </a:moveTo>
                <a:lnTo>
                  <a:pt x="372122" y="405130"/>
                </a:lnTo>
                <a:lnTo>
                  <a:pt x="379353" y="408940"/>
                </a:lnTo>
                <a:lnTo>
                  <a:pt x="386402" y="414020"/>
                </a:lnTo>
                <a:lnTo>
                  <a:pt x="393277" y="419100"/>
                </a:lnTo>
                <a:lnTo>
                  <a:pt x="399986" y="424180"/>
                </a:lnTo>
                <a:lnTo>
                  <a:pt x="404418" y="426720"/>
                </a:lnTo>
                <a:lnTo>
                  <a:pt x="408698" y="430530"/>
                </a:lnTo>
                <a:lnTo>
                  <a:pt x="412864" y="434340"/>
                </a:lnTo>
                <a:lnTo>
                  <a:pt x="393711" y="449580"/>
                </a:lnTo>
                <a:lnTo>
                  <a:pt x="373049" y="462280"/>
                </a:lnTo>
                <a:lnTo>
                  <a:pt x="351006" y="473710"/>
                </a:lnTo>
                <a:lnTo>
                  <a:pt x="327710" y="482600"/>
                </a:lnTo>
                <a:lnTo>
                  <a:pt x="386573" y="482600"/>
                </a:lnTo>
                <a:lnTo>
                  <a:pt x="430542" y="452120"/>
                </a:lnTo>
                <a:lnTo>
                  <a:pt x="451662" y="430530"/>
                </a:lnTo>
                <a:lnTo>
                  <a:pt x="455066" y="427990"/>
                </a:lnTo>
                <a:lnTo>
                  <a:pt x="458190" y="424180"/>
                </a:lnTo>
                <a:lnTo>
                  <a:pt x="463854" y="416560"/>
                </a:lnTo>
                <a:lnTo>
                  <a:pt x="430542" y="416560"/>
                </a:lnTo>
                <a:lnTo>
                  <a:pt x="419009" y="407670"/>
                </a:lnTo>
                <a:lnTo>
                  <a:pt x="415992" y="405130"/>
                </a:lnTo>
                <a:close/>
              </a:path>
              <a:path w="518159" h="516890" extrusionOk="0">
                <a:moveTo>
                  <a:pt x="517344" y="270510"/>
                </a:moveTo>
                <a:lnTo>
                  <a:pt x="492467" y="270510"/>
                </a:lnTo>
                <a:lnTo>
                  <a:pt x="489778" y="295910"/>
                </a:lnTo>
                <a:lnTo>
                  <a:pt x="484493" y="320040"/>
                </a:lnTo>
                <a:lnTo>
                  <a:pt x="466623" y="365760"/>
                </a:lnTo>
                <a:lnTo>
                  <a:pt x="440961" y="405130"/>
                </a:lnTo>
                <a:lnTo>
                  <a:pt x="430796" y="416560"/>
                </a:lnTo>
                <a:lnTo>
                  <a:pt x="463854" y="416560"/>
                </a:lnTo>
                <a:lnTo>
                  <a:pt x="486594" y="381000"/>
                </a:lnTo>
                <a:lnTo>
                  <a:pt x="504311" y="340360"/>
                </a:lnTo>
                <a:lnTo>
                  <a:pt x="516405" y="287020"/>
                </a:lnTo>
                <a:lnTo>
                  <a:pt x="517344" y="270510"/>
                </a:lnTo>
                <a:close/>
              </a:path>
              <a:path w="518159" h="516890" extrusionOk="0">
                <a:moveTo>
                  <a:pt x="145021" y="270510"/>
                </a:moveTo>
                <a:lnTo>
                  <a:pt x="120142" y="270510"/>
                </a:lnTo>
                <a:lnTo>
                  <a:pt x="121818" y="295910"/>
                </a:lnTo>
                <a:lnTo>
                  <a:pt x="125045" y="320040"/>
                </a:lnTo>
                <a:lnTo>
                  <a:pt x="129780" y="342900"/>
                </a:lnTo>
                <a:lnTo>
                  <a:pt x="135978" y="365760"/>
                </a:lnTo>
                <a:lnTo>
                  <a:pt x="137248" y="370840"/>
                </a:lnTo>
                <a:lnTo>
                  <a:pt x="140017" y="378460"/>
                </a:lnTo>
                <a:lnTo>
                  <a:pt x="125577" y="386080"/>
                </a:lnTo>
                <a:lnTo>
                  <a:pt x="111725" y="394970"/>
                </a:lnTo>
                <a:lnTo>
                  <a:pt x="98487" y="405130"/>
                </a:lnTo>
                <a:lnTo>
                  <a:pt x="85890" y="415290"/>
                </a:lnTo>
                <a:lnTo>
                  <a:pt x="127186" y="415290"/>
                </a:lnTo>
                <a:lnTo>
                  <a:pt x="131364" y="412750"/>
                </a:lnTo>
                <a:lnTo>
                  <a:pt x="139969" y="406400"/>
                </a:lnTo>
                <a:lnTo>
                  <a:pt x="148831" y="401320"/>
                </a:lnTo>
                <a:lnTo>
                  <a:pt x="175666" y="401320"/>
                </a:lnTo>
                <a:lnTo>
                  <a:pt x="175041" y="400050"/>
                </a:lnTo>
                <a:lnTo>
                  <a:pt x="171488" y="391160"/>
                </a:lnTo>
                <a:lnTo>
                  <a:pt x="189386" y="384810"/>
                </a:lnTo>
                <a:lnTo>
                  <a:pt x="226982" y="377190"/>
                </a:lnTo>
                <a:lnTo>
                  <a:pt x="246545" y="375920"/>
                </a:lnTo>
                <a:lnTo>
                  <a:pt x="383306" y="375920"/>
                </a:lnTo>
                <a:lnTo>
                  <a:pt x="384657" y="370840"/>
                </a:lnTo>
                <a:lnTo>
                  <a:pt x="358622" y="370840"/>
                </a:lnTo>
                <a:lnTo>
                  <a:pt x="354711" y="369570"/>
                </a:lnTo>
                <a:lnTo>
                  <a:pt x="350634" y="368300"/>
                </a:lnTo>
                <a:lnTo>
                  <a:pt x="162801" y="368300"/>
                </a:lnTo>
                <a:lnTo>
                  <a:pt x="162128" y="365760"/>
                </a:lnTo>
                <a:lnTo>
                  <a:pt x="155451" y="342900"/>
                </a:lnTo>
                <a:lnTo>
                  <a:pt x="150336" y="320040"/>
                </a:lnTo>
                <a:lnTo>
                  <a:pt x="146840" y="295910"/>
                </a:lnTo>
                <a:lnTo>
                  <a:pt x="145021" y="270510"/>
                </a:lnTo>
                <a:close/>
              </a:path>
              <a:path w="518159" h="516890" extrusionOk="0">
                <a:moveTo>
                  <a:pt x="401764" y="270510"/>
                </a:moveTo>
                <a:lnTo>
                  <a:pt x="376872" y="270510"/>
                </a:lnTo>
                <a:lnTo>
                  <a:pt x="375142" y="295910"/>
                </a:lnTo>
                <a:lnTo>
                  <a:pt x="371741" y="320040"/>
                </a:lnTo>
                <a:lnTo>
                  <a:pt x="366721" y="342900"/>
                </a:lnTo>
                <a:lnTo>
                  <a:pt x="360133" y="365760"/>
                </a:lnTo>
                <a:lnTo>
                  <a:pt x="359651" y="368300"/>
                </a:lnTo>
                <a:lnTo>
                  <a:pt x="358622" y="370840"/>
                </a:lnTo>
                <a:lnTo>
                  <a:pt x="384657" y="370840"/>
                </a:lnTo>
                <a:lnTo>
                  <a:pt x="386219" y="365760"/>
                </a:lnTo>
                <a:lnTo>
                  <a:pt x="392341" y="342900"/>
                </a:lnTo>
                <a:lnTo>
                  <a:pt x="397002" y="320040"/>
                </a:lnTo>
                <a:lnTo>
                  <a:pt x="400157" y="295910"/>
                </a:lnTo>
                <a:lnTo>
                  <a:pt x="401764" y="270510"/>
                </a:lnTo>
                <a:close/>
              </a:path>
              <a:path w="518159" h="516890" extrusionOk="0">
                <a:moveTo>
                  <a:pt x="271437" y="270510"/>
                </a:moveTo>
                <a:lnTo>
                  <a:pt x="246545" y="270510"/>
                </a:lnTo>
                <a:lnTo>
                  <a:pt x="246545" y="350520"/>
                </a:lnTo>
                <a:lnTo>
                  <a:pt x="226203" y="351790"/>
                </a:lnTo>
                <a:lnTo>
                  <a:pt x="206340" y="355600"/>
                </a:lnTo>
                <a:lnTo>
                  <a:pt x="168249" y="365760"/>
                </a:lnTo>
                <a:lnTo>
                  <a:pt x="166433" y="367030"/>
                </a:lnTo>
                <a:lnTo>
                  <a:pt x="164604" y="367030"/>
                </a:lnTo>
                <a:lnTo>
                  <a:pt x="162801" y="368300"/>
                </a:lnTo>
                <a:lnTo>
                  <a:pt x="350634" y="368300"/>
                </a:lnTo>
                <a:lnTo>
                  <a:pt x="346621" y="365760"/>
                </a:lnTo>
                <a:lnTo>
                  <a:pt x="310019" y="355600"/>
                </a:lnTo>
                <a:lnTo>
                  <a:pt x="271437" y="350520"/>
                </a:lnTo>
                <a:lnTo>
                  <a:pt x="271437" y="270510"/>
                </a:lnTo>
                <a:close/>
              </a:path>
              <a:path w="518159" h="516890" extrusionOk="0">
                <a:moveTo>
                  <a:pt x="272288" y="0"/>
                </a:moveTo>
                <a:lnTo>
                  <a:pt x="238969" y="0"/>
                </a:lnTo>
                <a:lnTo>
                  <a:pt x="219925" y="2540"/>
                </a:lnTo>
                <a:lnTo>
                  <a:pt x="149312" y="24130"/>
                </a:lnTo>
                <a:lnTo>
                  <a:pt x="88823" y="63500"/>
                </a:lnTo>
                <a:lnTo>
                  <a:pt x="82575" y="69850"/>
                </a:lnTo>
                <a:lnTo>
                  <a:pt x="76606" y="74930"/>
                </a:lnTo>
                <a:lnTo>
                  <a:pt x="68326" y="83820"/>
                </a:lnTo>
                <a:lnTo>
                  <a:pt x="65773" y="86360"/>
                </a:lnTo>
                <a:lnTo>
                  <a:pt x="63309" y="88900"/>
                </a:lnTo>
                <a:lnTo>
                  <a:pt x="32360" y="133350"/>
                </a:lnTo>
                <a:lnTo>
                  <a:pt x="13990" y="175260"/>
                </a:lnTo>
                <a:lnTo>
                  <a:pt x="1759" y="228600"/>
                </a:lnTo>
                <a:lnTo>
                  <a:pt x="50" y="257810"/>
                </a:lnTo>
                <a:lnTo>
                  <a:pt x="517931" y="257810"/>
                </a:lnTo>
                <a:lnTo>
                  <a:pt x="517267" y="246380"/>
                </a:lnTo>
                <a:lnTo>
                  <a:pt x="25514" y="246380"/>
                </a:lnTo>
                <a:lnTo>
                  <a:pt x="28240" y="220980"/>
                </a:lnTo>
                <a:lnTo>
                  <a:pt x="41464" y="172720"/>
                </a:lnTo>
                <a:lnTo>
                  <a:pt x="59679" y="135890"/>
                </a:lnTo>
                <a:lnTo>
                  <a:pt x="88823" y="97790"/>
                </a:lnTo>
                <a:lnTo>
                  <a:pt x="129077" y="97790"/>
                </a:lnTo>
                <a:lnTo>
                  <a:pt x="125063" y="95250"/>
                </a:lnTo>
                <a:lnTo>
                  <a:pt x="117259" y="88900"/>
                </a:lnTo>
                <a:lnTo>
                  <a:pt x="110185" y="83820"/>
                </a:lnTo>
                <a:lnTo>
                  <a:pt x="106794" y="81280"/>
                </a:lnTo>
                <a:lnTo>
                  <a:pt x="126423" y="66040"/>
                </a:lnTo>
                <a:lnTo>
                  <a:pt x="147607" y="53340"/>
                </a:lnTo>
                <a:lnTo>
                  <a:pt x="170193" y="41910"/>
                </a:lnTo>
                <a:lnTo>
                  <a:pt x="194030" y="34290"/>
                </a:lnTo>
                <a:lnTo>
                  <a:pt x="225206" y="34290"/>
                </a:lnTo>
                <a:lnTo>
                  <a:pt x="232460" y="25400"/>
                </a:lnTo>
                <a:lnTo>
                  <a:pt x="370122" y="25400"/>
                </a:lnTo>
                <a:lnTo>
                  <a:pt x="336759" y="11430"/>
                </a:lnTo>
                <a:lnTo>
                  <a:pt x="301320" y="3810"/>
                </a:lnTo>
                <a:lnTo>
                  <a:pt x="291739" y="1270"/>
                </a:lnTo>
                <a:lnTo>
                  <a:pt x="282063" y="1270"/>
                </a:lnTo>
                <a:lnTo>
                  <a:pt x="272288" y="0"/>
                </a:lnTo>
                <a:close/>
              </a:path>
              <a:path w="518159" h="516890" extrusionOk="0">
                <a:moveTo>
                  <a:pt x="129077" y="97790"/>
                </a:moveTo>
                <a:lnTo>
                  <a:pt x="88823" y="97790"/>
                </a:lnTo>
                <a:lnTo>
                  <a:pt x="100974" y="107950"/>
                </a:lnTo>
                <a:lnTo>
                  <a:pt x="113712" y="118110"/>
                </a:lnTo>
                <a:lnTo>
                  <a:pt x="127017" y="125730"/>
                </a:lnTo>
                <a:lnTo>
                  <a:pt x="140868" y="133350"/>
                </a:lnTo>
                <a:lnTo>
                  <a:pt x="138976" y="139700"/>
                </a:lnTo>
                <a:lnTo>
                  <a:pt x="124745" y="196850"/>
                </a:lnTo>
                <a:lnTo>
                  <a:pt x="120078" y="246380"/>
                </a:lnTo>
                <a:lnTo>
                  <a:pt x="144970" y="246380"/>
                </a:lnTo>
                <a:lnTo>
                  <a:pt x="146635" y="220980"/>
                </a:lnTo>
                <a:lnTo>
                  <a:pt x="149998" y="196850"/>
                </a:lnTo>
                <a:lnTo>
                  <a:pt x="155005" y="172720"/>
                </a:lnTo>
                <a:lnTo>
                  <a:pt x="161607" y="149860"/>
                </a:lnTo>
                <a:lnTo>
                  <a:pt x="162255" y="148590"/>
                </a:lnTo>
                <a:lnTo>
                  <a:pt x="163626" y="143510"/>
                </a:lnTo>
                <a:lnTo>
                  <a:pt x="384187" y="143510"/>
                </a:lnTo>
                <a:lnTo>
                  <a:pt x="382231" y="138430"/>
                </a:lnTo>
                <a:lnTo>
                  <a:pt x="381810" y="137160"/>
                </a:lnTo>
                <a:lnTo>
                  <a:pt x="246545" y="137160"/>
                </a:lnTo>
                <a:lnTo>
                  <a:pt x="208410" y="132080"/>
                </a:lnTo>
                <a:lnTo>
                  <a:pt x="190130" y="127000"/>
                </a:lnTo>
                <a:lnTo>
                  <a:pt x="172466" y="120650"/>
                </a:lnTo>
                <a:lnTo>
                  <a:pt x="176005" y="113030"/>
                </a:lnTo>
                <a:lnTo>
                  <a:pt x="177251" y="110490"/>
                </a:lnTo>
                <a:lnTo>
                  <a:pt x="149847" y="110490"/>
                </a:lnTo>
                <a:lnTo>
                  <a:pt x="141349" y="105410"/>
                </a:lnTo>
                <a:lnTo>
                  <a:pt x="133091" y="100330"/>
                </a:lnTo>
                <a:lnTo>
                  <a:pt x="129077" y="97790"/>
                </a:lnTo>
                <a:close/>
              </a:path>
              <a:path w="518159" h="516890" extrusionOk="0">
                <a:moveTo>
                  <a:pt x="357466" y="143510"/>
                </a:moveTo>
                <a:lnTo>
                  <a:pt x="163626" y="143510"/>
                </a:lnTo>
                <a:lnTo>
                  <a:pt x="174396" y="148590"/>
                </a:lnTo>
                <a:lnTo>
                  <a:pt x="179933" y="149860"/>
                </a:lnTo>
                <a:lnTo>
                  <a:pt x="196013" y="154940"/>
                </a:lnTo>
                <a:lnTo>
                  <a:pt x="229364" y="160020"/>
                </a:lnTo>
                <a:lnTo>
                  <a:pt x="246545" y="161290"/>
                </a:lnTo>
                <a:lnTo>
                  <a:pt x="246545" y="246380"/>
                </a:lnTo>
                <a:lnTo>
                  <a:pt x="271437" y="246380"/>
                </a:lnTo>
                <a:lnTo>
                  <a:pt x="271437" y="161290"/>
                </a:lnTo>
                <a:lnTo>
                  <a:pt x="288624" y="160020"/>
                </a:lnTo>
                <a:lnTo>
                  <a:pt x="321980" y="154940"/>
                </a:lnTo>
                <a:lnTo>
                  <a:pt x="338061" y="149860"/>
                </a:lnTo>
                <a:lnTo>
                  <a:pt x="344639" y="147320"/>
                </a:lnTo>
                <a:lnTo>
                  <a:pt x="351116" y="146050"/>
                </a:lnTo>
                <a:lnTo>
                  <a:pt x="357466" y="143510"/>
                </a:lnTo>
                <a:close/>
              </a:path>
              <a:path w="518159" h="516890" extrusionOk="0">
                <a:moveTo>
                  <a:pt x="384187" y="143510"/>
                </a:moveTo>
                <a:lnTo>
                  <a:pt x="357466" y="143510"/>
                </a:lnTo>
                <a:lnTo>
                  <a:pt x="358292" y="144780"/>
                </a:lnTo>
                <a:lnTo>
                  <a:pt x="359879" y="149860"/>
                </a:lnTo>
                <a:lnTo>
                  <a:pt x="366564" y="172720"/>
                </a:lnTo>
                <a:lnTo>
                  <a:pt x="371662" y="196850"/>
                </a:lnTo>
                <a:lnTo>
                  <a:pt x="375117" y="220980"/>
                </a:lnTo>
                <a:lnTo>
                  <a:pt x="376872" y="246380"/>
                </a:lnTo>
                <a:lnTo>
                  <a:pt x="401764" y="246380"/>
                </a:lnTo>
                <a:lnTo>
                  <a:pt x="400143" y="220980"/>
                </a:lnTo>
                <a:lnTo>
                  <a:pt x="396946" y="196850"/>
                </a:lnTo>
                <a:lnTo>
                  <a:pt x="392218" y="172720"/>
                </a:lnTo>
                <a:lnTo>
                  <a:pt x="386003" y="149860"/>
                </a:lnTo>
                <a:lnTo>
                  <a:pt x="384187" y="143510"/>
                </a:lnTo>
                <a:close/>
              </a:path>
              <a:path w="518159" h="516890" extrusionOk="0">
                <a:moveTo>
                  <a:pt x="461891" y="97790"/>
                </a:moveTo>
                <a:lnTo>
                  <a:pt x="429171" y="97790"/>
                </a:lnTo>
                <a:lnTo>
                  <a:pt x="439708" y="110490"/>
                </a:lnTo>
                <a:lnTo>
                  <a:pt x="449437" y="123190"/>
                </a:lnTo>
                <a:lnTo>
                  <a:pt x="476523" y="172720"/>
                </a:lnTo>
                <a:lnTo>
                  <a:pt x="489743" y="220980"/>
                </a:lnTo>
                <a:lnTo>
                  <a:pt x="492467" y="246380"/>
                </a:lnTo>
                <a:lnTo>
                  <a:pt x="517267" y="246380"/>
                </a:lnTo>
                <a:lnTo>
                  <a:pt x="511521" y="201930"/>
                </a:lnTo>
                <a:lnTo>
                  <a:pt x="493852" y="149860"/>
                </a:lnTo>
                <a:lnTo>
                  <a:pt x="466009" y="102870"/>
                </a:lnTo>
                <a:lnTo>
                  <a:pt x="461891" y="97790"/>
                </a:lnTo>
                <a:close/>
              </a:path>
              <a:path w="518159" h="516890" extrusionOk="0">
                <a:moveTo>
                  <a:pt x="271437" y="25400"/>
                </a:moveTo>
                <a:lnTo>
                  <a:pt x="246545" y="25400"/>
                </a:lnTo>
                <a:lnTo>
                  <a:pt x="246545" y="137160"/>
                </a:lnTo>
                <a:lnTo>
                  <a:pt x="271437" y="137160"/>
                </a:lnTo>
                <a:lnTo>
                  <a:pt x="271437" y="25400"/>
                </a:lnTo>
                <a:close/>
              </a:path>
              <a:path w="518159" h="516890" extrusionOk="0">
                <a:moveTo>
                  <a:pt x="370122" y="25400"/>
                </a:moveTo>
                <a:lnTo>
                  <a:pt x="283108" y="25400"/>
                </a:lnTo>
                <a:lnTo>
                  <a:pt x="288848" y="26670"/>
                </a:lnTo>
                <a:lnTo>
                  <a:pt x="301244" y="41910"/>
                </a:lnTo>
                <a:lnTo>
                  <a:pt x="333425" y="88900"/>
                </a:lnTo>
                <a:lnTo>
                  <a:pt x="348411" y="119380"/>
                </a:lnTo>
                <a:lnTo>
                  <a:pt x="330108" y="127000"/>
                </a:lnTo>
                <a:lnTo>
                  <a:pt x="311124" y="132080"/>
                </a:lnTo>
                <a:lnTo>
                  <a:pt x="271437" y="137160"/>
                </a:lnTo>
                <a:lnTo>
                  <a:pt x="381810" y="137160"/>
                </a:lnTo>
                <a:lnTo>
                  <a:pt x="380123" y="132080"/>
                </a:lnTo>
                <a:lnTo>
                  <a:pt x="393150" y="124460"/>
                </a:lnTo>
                <a:lnTo>
                  <a:pt x="405671" y="116840"/>
                </a:lnTo>
                <a:lnTo>
                  <a:pt x="415964" y="109220"/>
                </a:lnTo>
                <a:lnTo>
                  <a:pt x="370878" y="109220"/>
                </a:lnTo>
                <a:lnTo>
                  <a:pt x="367957" y="102870"/>
                </a:lnTo>
                <a:lnTo>
                  <a:pt x="345765" y="60960"/>
                </a:lnTo>
                <a:lnTo>
                  <a:pt x="337020" y="48260"/>
                </a:lnTo>
                <a:lnTo>
                  <a:pt x="327710" y="34290"/>
                </a:lnTo>
                <a:lnTo>
                  <a:pt x="386774" y="34290"/>
                </a:lnTo>
                <a:lnTo>
                  <a:pt x="370122" y="25400"/>
                </a:lnTo>
                <a:close/>
              </a:path>
              <a:path w="518159" h="516890" extrusionOk="0">
                <a:moveTo>
                  <a:pt x="225206" y="34290"/>
                </a:moveTo>
                <a:lnTo>
                  <a:pt x="194030" y="34290"/>
                </a:lnTo>
                <a:lnTo>
                  <a:pt x="184577" y="46990"/>
                </a:lnTo>
                <a:lnTo>
                  <a:pt x="175709" y="60960"/>
                </a:lnTo>
                <a:lnTo>
                  <a:pt x="167429" y="74930"/>
                </a:lnTo>
                <a:lnTo>
                  <a:pt x="159740" y="88900"/>
                </a:lnTo>
                <a:lnTo>
                  <a:pt x="156248" y="96520"/>
                </a:lnTo>
                <a:lnTo>
                  <a:pt x="152908" y="102870"/>
                </a:lnTo>
                <a:lnTo>
                  <a:pt x="149847" y="110490"/>
                </a:lnTo>
                <a:lnTo>
                  <a:pt x="177251" y="110490"/>
                </a:lnTo>
                <a:lnTo>
                  <a:pt x="179743" y="105410"/>
                </a:lnTo>
                <a:lnTo>
                  <a:pt x="183670" y="96520"/>
                </a:lnTo>
                <a:lnTo>
                  <a:pt x="187782" y="88900"/>
                </a:lnTo>
                <a:lnTo>
                  <a:pt x="197645" y="72390"/>
                </a:lnTo>
                <a:lnTo>
                  <a:pt x="208407" y="55880"/>
                </a:lnTo>
                <a:lnTo>
                  <a:pt x="220025" y="40640"/>
                </a:lnTo>
                <a:lnTo>
                  <a:pt x="225206" y="34290"/>
                </a:lnTo>
                <a:close/>
              </a:path>
              <a:path w="518159" h="516890" extrusionOk="0">
                <a:moveTo>
                  <a:pt x="386774" y="34290"/>
                </a:moveTo>
                <a:lnTo>
                  <a:pt x="327710" y="34290"/>
                </a:lnTo>
                <a:lnTo>
                  <a:pt x="350483" y="43180"/>
                </a:lnTo>
                <a:lnTo>
                  <a:pt x="372068" y="53340"/>
                </a:lnTo>
                <a:lnTo>
                  <a:pt x="392343" y="66040"/>
                </a:lnTo>
                <a:lnTo>
                  <a:pt x="411187" y="81280"/>
                </a:lnTo>
                <a:lnTo>
                  <a:pt x="407797" y="83820"/>
                </a:lnTo>
                <a:lnTo>
                  <a:pt x="400735" y="88900"/>
                </a:lnTo>
                <a:lnTo>
                  <a:pt x="393557" y="95250"/>
                </a:lnTo>
                <a:lnTo>
                  <a:pt x="386202" y="100330"/>
                </a:lnTo>
                <a:lnTo>
                  <a:pt x="378649" y="104140"/>
                </a:lnTo>
                <a:lnTo>
                  <a:pt x="370878" y="109220"/>
                </a:lnTo>
                <a:lnTo>
                  <a:pt x="415964" y="109220"/>
                </a:lnTo>
                <a:lnTo>
                  <a:pt x="417680" y="107950"/>
                </a:lnTo>
                <a:lnTo>
                  <a:pt x="429171" y="97790"/>
                </a:lnTo>
                <a:lnTo>
                  <a:pt x="461891" y="97790"/>
                </a:lnTo>
                <a:lnTo>
                  <a:pt x="454685" y="88900"/>
                </a:lnTo>
                <a:lnTo>
                  <a:pt x="452208" y="86360"/>
                </a:lnTo>
                <a:lnTo>
                  <a:pt x="449668" y="83820"/>
                </a:lnTo>
                <a:lnTo>
                  <a:pt x="441375" y="74930"/>
                </a:lnTo>
                <a:lnTo>
                  <a:pt x="435419" y="69850"/>
                </a:lnTo>
                <a:lnTo>
                  <a:pt x="429171" y="63500"/>
                </a:lnTo>
                <a:lnTo>
                  <a:pt x="401046" y="41910"/>
                </a:lnTo>
                <a:lnTo>
                  <a:pt x="386774" y="3429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9" name="Google Shape;439;g245c68ffc82_0_47"/>
          <p:cNvSpPr/>
          <p:nvPr/>
        </p:nvSpPr>
        <p:spPr>
          <a:xfrm>
            <a:off x="8894698" y="814069"/>
            <a:ext cx="456900" cy="888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0" name="Google Shape;440;g245c68ffc82_0_47"/>
          <p:cNvSpPr/>
          <p:nvPr/>
        </p:nvSpPr>
        <p:spPr>
          <a:xfrm>
            <a:off x="9439491" y="816076"/>
            <a:ext cx="339900" cy="846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1" name="Google Shape;441;g245c68ffc82_0_47"/>
          <p:cNvSpPr/>
          <p:nvPr/>
        </p:nvSpPr>
        <p:spPr>
          <a:xfrm>
            <a:off x="9846512" y="816089"/>
            <a:ext cx="84900" cy="84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2" name="Google Shape;442;g245c68ffc82_0_47"/>
          <p:cNvSpPr/>
          <p:nvPr/>
        </p:nvSpPr>
        <p:spPr>
          <a:xfrm>
            <a:off x="8810472" y="973353"/>
            <a:ext cx="1205100" cy="888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3" name="Google Shape;443;g245c68ffc82_0_47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4" name="Google Shape;444;g245c68ffc82_0_47"/>
          <p:cNvSpPr txBox="1"/>
          <p:nvPr/>
        </p:nvSpPr>
        <p:spPr>
          <a:xfrm>
            <a:off x="8851900" y="1027669"/>
            <a:ext cx="105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45" name="Google Shape;445;g245c68ffc82_0_47"/>
          <p:cNvSpPr txBox="1"/>
          <p:nvPr/>
        </p:nvSpPr>
        <p:spPr>
          <a:xfrm>
            <a:off x="3506708" y="1512000"/>
            <a:ext cx="3991500" cy="578485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5015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2023年第一季度国内生产总值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46" name="Google Shape;446;g245c68ffc82_0_47"/>
          <p:cNvSpPr txBox="1"/>
          <p:nvPr/>
        </p:nvSpPr>
        <p:spPr>
          <a:xfrm>
            <a:off x="3428994" y="2275373"/>
            <a:ext cx="7014300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2023年第一季度GDP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环比增加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，从0.3%到1.6%，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同比下降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，从3.2%到2.5%。从季度变化来看，国内需求从0.6%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大幅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下降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到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-0.8%，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但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被出口的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良好势头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（从-0.1%到6.8%）抵消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。出口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远远高于进口加速（从0.4%到1.3%）。</a:t>
            </a:r>
            <a:endParaRPr sz="1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按季度计算，私人消费（从-0.5％到0.4％）在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大多数领域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中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开始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恢复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，但被投资的下降（从4.0％到-5.5％）所抵消，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由于投资方式多样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，投资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降幅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比固定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资产数值降幅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（从3.6％到-0.8％）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更大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。受影响最大的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领域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是建筑业，从4.0%降至-5.5%。</a:t>
            </a:r>
            <a:endParaRPr sz="1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出口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表现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良好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货物和服务的对外收支在第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一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季度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呈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正数（占国内生产总值的1.6%），这是自2019年第4季度以来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从未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出现过的情况，</a:t>
            </a:r>
            <a:r>
              <a:rPr lang="zh-CN" alt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得益于贸易状况的改善</a:t>
            </a:r>
            <a:r>
              <a:rPr lang="pt-PT" sz="18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（从同比-0.7%到3.4%）。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"/>
          <p:cNvSpPr txBox="1"/>
          <p:nvPr/>
        </p:nvSpPr>
        <p:spPr>
          <a:xfrm>
            <a:off x="457200" y="1511998"/>
            <a:ext cx="2675400" cy="546671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54305" marR="47815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0" marR="478155" lvl="0" indent="0" algn="l" rtl="0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楷体" panose="02010609060101010101" charset="-122"/>
              <a:buChar char="-"/>
            </a:pP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不断增长的风险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40055" marR="831215" lvl="0" indent="-1778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440055" marR="831215" lvl="0" indent="-1778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楷体" panose="02010609060101010101" charset="-122"/>
              <a:buChar char="-"/>
            </a:pP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第二季度</a:t>
            </a:r>
            <a:r>
              <a:rPr lang="zh-CN" alt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增速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放缓</a:t>
            </a: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8312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8312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8312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8312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8312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8312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>
            <a:off x="3423551" y="4995685"/>
            <a:ext cx="7125300" cy="233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1270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第二季度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的数据无太多规律，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4月，葡萄牙银行计算的日常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活动指标明显放缓，但大多数部门的信心有所改善。5月情况正好相反，日常指标有所恢复，但信心有所下降。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可以看出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，葡萄牙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正面临短期波动，没有一个确定轨迹。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1270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1270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第一季度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良好经济发展势头让各金融机构上调全年增长预期，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欧盟委员会上调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到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2.4%，国际货币基金组织上调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到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2.6%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，但均未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对接下来几个季度经济发展情况做出预期。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53" name="Google Shape;453;p23"/>
          <p:cNvSpPr txBox="1"/>
          <p:nvPr/>
        </p:nvSpPr>
        <p:spPr>
          <a:xfrm>
            <a:off x="3378152" y="1512003"/>
            <a:ext cx="3286200" cy="295275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50150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未来</a:t>
            </a:r>
            <a:r>
              <a:rPr lang="zh-CN" alt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几个</a:t>
            </a: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季度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54" name="Google Shape;454;p23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5" name="Google Shape;455;p23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456" name="Google Shape;456;p23"/>
          <p:cNvGraphicFramePr/>
          <p:nvPr>
            <p:custDataLst>
              <p:tags r:id="rId1"/>
            </p:custDataLst>
          </p:nvPr>
        </p:nvGraphicFramePr>
        <p:xfrm>
          <a:off x="3378150" y="3525027"/>
          <a:ext cx="6626525" cy="990797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975600"/>
                <a:gridCol w="864500"/>
                <a:gridCol w="531825"/>
                <a:gridCol w="531825"/>
                <a:gridCol w="531825"/>
                <a:gridCol w="531825"/>
                <a:gridCol w="531825"/>
                <a:gridCol w="531825"/>
                <a:gridCol w="531825"/>
                <a:gridCol w="531825"/>
                <a:gridCol w="531825"/>
              </a:tblGrid>
              <a:tr h="448525">
                <a:tc>
                  <a:txBody>
                    <a:bodyPr/>
                    <a:lstStyle/>
                    <a:p>
                      <a:pPr marL="355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指标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19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22年第二季度</a:t>
                      </a:r>
                      <a:endParaRPr sz="1400" u="none" strike="noStrike" cap="none"/>
                    </a:p>
                  </a:txBody>
                  <a:tcPr marL="0" marR="0" marT="419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 panose="020B060403050404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22年第三季度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9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22年第四季度</a:t>
                      </a:r>
                      <a:endParaRPr sz="1400" u="none" strike="noStrike" cap="none"/>
                    </a:p>
                  </a:txBody>
                  <a:tcPr marL="0" marR="0" marT="419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23年第一季度</a:t>
                      </a:r>
                      <a:endParaRPr sz="1400" u="none" strike="noStrike" cap="none"/>
                    </a:p>
                  </a:txBody>
                  <a:tcPr marL="0" marR="0" marT="419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</a:t>
                      </a:r>
                      <a:r>
                        <a:rPr lang="pt-PT" sz="1100" b="1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9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9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33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9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9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90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</a:t>
                      </a:r>
                      <a:r>
                        <a:rPr lang="pt-PT" sz="1100" b="1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月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90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09000">
                <a:tc>
                  <a:txBody>
                    <a:bodyPr/>
                    <a:lstStyle/>
                    <a:p>
                      <a:pPr marL="3556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GDP （同比）</a:t>
                      </a:r>
                      <a:endParaRPr sz="10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3872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7.4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4.8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25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   3.2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   2.5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197375">
                <a:tc>
                  <a:txBody>
                    <a:bodyPr/>
                    <a:lstStyle/>
                    <a:p>
                      <a:pPr marL="35560" marR="0" lvl="0" indent="0" algn="l" rtl="0">
                        <a:lnSpc>
                          <a:spcPct val="1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pt-PT" sz="8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每日经济活动指标</a:t>
                      </a:r>
                      <a:endParaRPr sz="8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635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9.6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5.1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-0.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7.3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843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4.9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3.1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1.0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2.5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015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  <p:sp>
        <p:nvSpPr>
          <p:cNvPr id="457" name="Google Shape;457;p23"/>
          <p:cNvSpPr txBox="1"/>
          <p:nvPr/>
        </p:nvSpPr>
        <p:spPr>
          <a:xfrm>
            <a:off x="3378157" y="3081051"/>
            <a:ext cx="67173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每日经济活动指标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8" name="Google Shape;458;p23"/>
          <p:cNvSpPr txBox="1"/>
          <p:nvPr/>
        </p:nvSpPr>
        <p:spPr>
          <a:xfrm>
            <a:off x="3423553" y="4687600"/>
            <a:ext cx="1840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PT" sz="900" b="0" i="1" u="none" strike="noStrike" cap="none">
                <a:solidFill>
                  <a:srgbClr val="484546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数据来源: 葡萄牙央行，作者的计算</a:t>
            </a:r>
            <a:endParaRPr sz="900" b="0" i="1" u="none" strike="noStrike" cap="none">
              <a:solidFill>
                <a:srgbClr val="484546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459" name="Google Shape;459;p23"/>
          <p:cNvSpPr txBox="1"/>
          <p:nvPr/>
        </p:nvSpPr>
        <p:spPr>
          <a:xfrm>
            <a:off x="3423551" y="2004210"/>
            <a:ext cx="7125300" cy="114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1270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虽然欧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盟委员会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最新预测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上调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经济增长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尤其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是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上调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增长，但风险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亦在增加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，特别是葡萄牙经济的良好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势头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非常依赖于外部环境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（集中在出口货物和贸易）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"/>
          <p:cNvSpPr/>
          <p:nvPr/>
        </p:nvSpPr>
        <p:spPr>
          <a:xfrm>
            <a:off x="457200" y="1511998"/>
            <a:ext cx="2675255" cy="5747385"/>
          </a:xfrm>
          <a:custGeom>
            <a:avLst/>
            <a:gdLst/>
            <a:ahLst/>
            <a:cxnLst/>
            <a:rect l="l" t="t" r="r" b="b"/>
            <a:pathLst>
              <a:path w="2675255" h="5747384" extrusionOk="0">
                <a:moveTo>
                  <a:pt x="2674797" y="0"/>
                </a:moveTo>
                <a:lnTo>
                  <a:pt x="0" y="0"/>
                </a:lnTo>
                <a:lnTo>
                  <a:pt x="0" y="5747321"/>
                </a:lnTo>
                <a:lnTo>
                  <a:pt x="2674797" y="5747321"/>
                </a:lnTo>
                <a:lnTo>
                  <a:pt x="2674797" y="0"/>
                </a:lnTo>
                <a:close/>
              </a:path>
            </a:pathLst>
          </a:cu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453390" lvl="0" indent="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154305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楷体" panose="02010609060101010101" charset="-122"/>
              <a:buChar char="-"/>
            </a:pP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利率</a:t>
            </a:r>
            <a:r>
              <a:rPr lang="zh-CN" alt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会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继续抑制国内需求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楷体" panose="02010609060101010101" charset="-122"/>
              <a:buChar char="-"/>
            </a:pP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葡萄牙复苏计划资金增加33%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45339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45339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45339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97205" marR="45339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53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5" name="Google Shape;465;p24"/>
          <p:cNvSpPr/>
          <p:nvPr/>
        </p:nvSpPr>
        <p:spPr>
          <a:xfrm>
            <a:off x="0" y="0"/>
            <a:ext cx="3132455" cy="1062355"/>
          </a:xfrm>
          <a:custGeom>
            <a:avLst/>
            <a:gdLst/>
            <a:ahLst/>
            <a:cxnLst/>
            <a:rect l="l" t="t" r="r" b="b"/>
            <a:pathLst>
              <a:path w="3132455" h="1062355" extrusionOk="0">
                <a:moveTo>
                  <a:pt x="0" y="1062012"/>
                </a:moveTo>
                <a:lnTo>
                  <a:pt x="3131997" y="1062012"/>
                </a:lnTo>
                <a:lnTo>
                  <a:pt x="3131997" y="0"/>
                </a:lnTo>
                <a:lnTo>
                  <a:pt x="0" y="0"/>
                </a:lnTo>
                <a:lnTo>
                  <a:pt x="0" y="1062012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6" name="Google Shape;466;p24"/>
          <p:cNvSpPr/>
          <p:nvPr/>
        </p:nvSpPr>
        <p:spPr>
          <a:xfrm>
            <a:off x="10241877" y="0"/>
            <a:ext cx="450215" cy="1062355"/>
          </a:xfrm>
          <a:custGeom>
            <a:avLst/>
            <a:gdLst/>
            <a:ahLst/>
            <a:cxnLst/>
            <a:rect l="l" t="t" r="r" b="b"/>
            <a:pathLst>
              <a:path w="450215" h="1062355" extrusionOk="0">
                <a:moveTo>
                  <a:pt x="0" y="1062012"/>
                </a:moveTo>
                <a:lnTo>
                  <a:pt x="450126" y="1062012"/>
                </a:lnTo>
                <a:lnTo>
                  <a:pt x="450126" y="0"/>
                </a:lnTo>
                <a:lnTo>
                  <a:pt x="0" y="0"/>
                </a:lnTo>
                <a:lnTo>
                  <a:pt x="0" y="1062012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7" name="Google Shape;467;p24"/>
          <p:cNvSpPr/>
          <p:nvPr/>
        </p:nvSpPr>
        <p:spPr>
          <a:xfrm>
            <a:off x="9123145" y="191679"/>
            <a:ext cx="518159" cy="516890"/>
          </a:xfrm>
          <a:custGeom>
            <a:avLst/>
            <a:gdLst/>
            <a:ahLst/>
            <a:cxnLst/>
            <a:rect l="l" t="t" r="r" b="b"/>
            <a:pathLst>
              <a:path w="518159" h="516890" extrusionOk="0">
                <a:moveTo>
                  <a:pt x="517994" y="257810"/>
                </a:moveTo>
                <a:lnTo>
                  <a:pt x="0" y="257810"/>
                </a:lnTo>
                <a:lnTo>
                  <a:pt x="0" y="259080"/>
                </a:lnTo>
                <a:lnTo>
                  <a:pt x="6219" y="314960"/>
                </a:lnTo>
                <a:lnTo>
                  <a:pt x="23774" y="365760"/>
                </a:lnTo>
                <a:lnTo>
                  <a:pt x="49409" y="410210"/>
                </a:lnTo>
                <a:lnTo>
                  <a:pt x="62433" y="426720"/>
                </a:lnTo>
                <a:lnTo>
                  <a:pt x="65328" y="430530"/>
                </a:lnTo>
                <a:lnTo>
                  <a:pt x="73710" y="439420"/>
                </a:lnTo>
                <a:lnTo>
                  <a:pt x="79590" y="444500"/>
                </a:lnTo>
                <a:lnTo>
                  <a:pt x="85750" y="450850"/>
                </a:lnTo>
                <a:lnTo>
                  <a:pt x="148569" y="492760"/>
                </a:lnTo>
                <a:lnTo>
                  <a:pt x="184368" y="506730"/>
                </a:lnTo>
                <a:lnTo>
                  <a:pt x="222504" y="514350"/>
                </a:lnTo>
                <a:lnTo>
                  <a:pt x="240580" y="516890"/>
                </a:lnTo>
                <a:lnTo>
                  <a:pt x="282062" y="516890"/>
                </a:lnTo>
                <a:lnTo>
                  <a:pt x="301320" y="514350"/>
                </a:lnTo>
                <a:lnTo>
                  <a:pt x="337207" y="505460"/>
                </a:lnTo>
                <a:lnTo>
                  <a:pt x="370955" y="491490"/>
                </a:lnTo>
                <a:lnTo>
                  <a:pt x="234772" y="491490"/>
                </a:lnTo>
                <a:lnTo>
                  <a:pt x="228580" y="483870"/>
                </a:lnTo>
                <a:lnTo>
                  <a:pt x="196278" y="483870"/>
                </a:lnTo>
                <a:lnTo>
                  <a:pt x="170778" y="474980"/>
                </a:lnTo>
                <a:lnTo>
                  <a:pt x="146708" y="463550"/>
                </a:lnTo>
                <a:lnTo>
                  <a:pt x="124246" y="449580"/>
                </a:lnTo>
                <a:lnTo>
                  <a:pt x="103568" y="433070"/>
                </a:lnTo>
                <a:lnTo>
                  <a:pt x="107238" y="429260"/>
                </a:lnTo>
                <a:lnTo>
                  <a:pt x="111023" y="426720"/>
                </a:lnTo>
                <a:lnTo>
                  <a:pt x="114896" y="424180"/>
                </a:lnTo>
                <a:lnTo>
                  <a:pt x="123008" y="417830"/>
                </a:lnTo>
                <a:lnTo>
                  <a:pt x="127186" y="415290"/>
                </a:lnTo>
                <a:lnTo>
                  <a:pt x="85890" y="415290"/>
                </a:lnTo>
                <a:lnTo>
                  <a:pt x="76122" y="403860"/>
                </a:lnTo>
                <a:lnTo>
                  <a:pt x="51371" y="365760"/>
                </a:lnTo>
                <a:lnTo>
                  <a:pt x="33494" y="320040"/>
                </a:lnTo>
                <a:lnTo>
                  <a:pt x="25514" y="270510"/>
                </a:lnTo>
                <a:lnTo>
                  <a:pt x="517344" y="270510"/>
                </a:lnTo>
                <a:lnTo>
                  <a:pt x="517994" y="259080"/>
                </a:lnTo>
                <a:lnTo>
                  <a:pt x="517994" y="257810"/>
                </a:lnTo>
                <a:close/>
              </a:path>
              <a:path w="518159" h="516890" extrusionOk="0">
                <a:moveTo>
                  <a:pt x="271437" y="375920"/>
                </a:moveTo>
                <a:lnTo>
                  <a:pt x="246545" y="375920"/>
                </a:lnTo>
                <a:lnTo>
                  <a:pt x="246545" y="491490"/>
                </a:lnTo>
                <a:lnTo>
                  <a:pt x="271437" y="491490"/>
                </a:lnTo>
                <a:lnTo>
                  <a:pt x="271437" y="375920"/>
                </a:lnTo>
                <a:close/>
              </a:path>
              <a:path w="518159" h="516890" extrusionOk="0">
                <a:moveTo>
                  <a:pt x="383306" y="375920"/>
                </a:moveTo>
                <a:lnTo>
                  <a:pt x="271437" y="375920"/>
                </a:lnTo>
                <a:lnTo>
                  <a:pt x="291946" y="377190"/>
                </a:lnTo>
                <a:lnTo>
                  <a:pt x="311907" y="381000"/>
                </a:lnTo>
                <a:lnTo>
                  <a:pt x="331232" y="387350"/>
                </a:lnTo>
                <a:lnTo>
                  <a:pt x="349834" y="393700"/>
                </a:lnTo>
                <a:lnTo>
                  <a:pt x="346525" y="401320"/>
                </a:lnTo>
                <a:lnTo>
                  <a:pt x="325335" y="441960"/>
                </a:lnTo>
                <a:lnTo>
                  <a:pt x="301928" y="474980"/>
                </a:lnTo>
                <a:lnTo>
                  <a:pt x="283108" y="491490"/>
                </a:lnTo>
                <a:lnTo>
                  <a:pt x="370955" y="491490"/>
                </a:lnTo>
                <a:lnTo>
                  <a:pt x="386573" y="482600"/>
                </a:lnTo>
                <a:lnTo>
                  <a:pt x="327710" y="482600"/>
                </a:lnTo>
                <a:lnTo>
                  <a:pt x="337634" y="468630"/>
                </a:lnTo>
                <a:lnTo>
                  <a:pt x="346917" y="453390"/>
                </a:lnTo>
                <a:lnTo>
                  <a:pt x="355551" y="439420"/>
                </a:lnTo>
                <a:lnTo>
                  <a:pt x="363524" y="424180"/>
                </a:lnTo>
                <a:lnTo>
                  <a:pt x="366547" y="417830"/>
                </a:lnTo>
                <a:lnTo>
                  <a:pt x="369443" y="411480"/>
                </a:lnTo>
                <a:lnTo>
                  <a:pt x="372122" y="405130"/>
                </a:lnTo>
                <a:lnTo>
                  <a:pt x="415992" y="405130"/>
                </a:lnTo>
                <a:lnTo>
                  <a:pt x="406942" y="397510"/>
                </a:lnTo>
                <a:lnTo>
                  <a:pt x="394338" y="389890"/>
                </a:lnTo>
                <a:lnTo>
                  <a:pt x="381190" y="382270"/>
                </a:lnTo>
                <a:lnTo>
                  <a:pt x="382968" y="377190"/>
                </a:lnTo>
                <a:lnTo>
                  <a:pt x="383306" y="375920"/>
                </a:lnTo>
                <a:close/>
              </a:path>
              <a:path w="518159" h="516890" extrusionOk="0">
                <a:moveTo>
                  <a:pt x="175666" y="401320"/>
                </a:moveTo>
                <a:lnTo>
                  <a:pt x="148831" y="401320"/>
                </a:lnTo>
                <a:lnTo>
                  <a:pt x="151955" y="408940"/>
                </a:lnTo>
                <a:lnTo>
                  <a:pt x="176233" y="454660"/>
                </a:lnTo>
                <a:lnTo>
                  <a:pt x="196278" y="483870"/>
                </a:lnTo>
                <a:lnTo>
                  <a:pt x="228580" y="483870"/>
                </a:lnTo>
                <a:lnTo>
                  <a:pt x="221356" y="474980"/>
                </a:lnTo>
                <a:lnTo>
                  <a:pt x="208875" y="458470"/>
                </a:lnTo>
                <a:lnTo>
                  <a:pt x="197372" y="441960"/>
                </a:lnTo>
                <a:lnTo>
                  <a:pt x="186893" y="424180"/>
                </a:lnTo>
                <a:lnTo>
                  <a:pt x="182739" y="416560"/>
                </a:lnTo>
                <a:lnTo>
                  <a:pt x="178790" y="407670"/>
                </a:lnTo>
                <a:lnTo>
                  <a:pt x="175666" y="401320"/>
                </a:lnTo>
                <a:close/>
              </a:path>
              <a:path w="518159" h="516890" extrusionOk="0">
                <a:moveTo>
                  <a:pt x="415992" y="405130"/>
                </a:moveTo>
                <a:lnTo>
                  <a:pt x="372122" y="405130"/>
                </a:lnTo>
                <a:lnTo>
                  <a:pt x="379353" y="408940"/>
                </a:lnTo>
                <a:lnTo>
                  <a:pt x="386402" y="414020"/>
                </a:lnTo>
                <a:lnTo>
                  <a:pt x="393277" y="419100"/>
                </a:lnTo>
                <a:lnTo>
                  <a:pt x="399986" y="424180"/>
                </a:lnTo>
                <a:lnTo>
                  <a:pt x="404418" y="426720"/>
                </a:lnTo>
                <a:lnTo>
                  <a:pt x="408698" y="430530"/>
                </a:lnTo>
                <a:lnTo>
                  <a:pt x="412864" y="434340"/>
                </a:lnTo>
                <a:lnTo>
                  <a:pt x="393711" y="449580"/>
                </a:lnTo>
                <a:lnTo>
                  <a:pt x="373049" y="462280"/>
                </a:lnTo>
                <a:lnTo>
                  <a:pt x="351006" y="473710"/>
                </a:lnTo>
                <a:lnTo>
                  <a:pt x="327710" y="482600"/>
                </a:lnTo>
                <a:lnTo>
                  <a:pt x="386573" y="482600"/>
                </a:lnTo>
                <a:lnTo>
                  <a:pt x="430542" y="452120"/>
                </a:lnTo>
                <a:lnTo>
                  <a:pt x="451662" y="430530"/>
                </a:lnTo>
                <a:lnTo>
                  <a:pt x="455066" y="427990"/>
                </a:lnTo>
                <a:lnTo>
                  <a:pt x="458190" y="424180"/>
                </a:lnTo>
                <a:lnTo>
                  <a:pt x="463854" y="416560"/>
                </a:lnTo>
                <a:lnTo>
                  <a:pt x="430542" y="416560"/>
                </a:lnTo>
                <a:lnTo>
                  <a:pt x="419009" y="407670"/>
                </a:lnTo>
                <a:lnTo>
                  <a:pt x="415992" y="405130"/>
                </a:lnTo>
                <a:close/>
              </a:path>
              <a:path w="518159" h="516890" extrusionOk="0">
                <a:moveTo>
                  <a:pt x="517344" y="270510"/>
                </a:moveTo>
                <a:lnTo>
                  <a:pt x="492467" y="270510"/>
                </a:lnTo>
                <a:lnTo>
                  <a:pt x="489778" y="295910"/>
                </a:lnTo>
                <a:lnTo>
                  <a:pt x="484493" y="320040"/>
                </a:lnTo>
                <a:lnTo>
                  <a:pt x="466623" y="365760"/>
                </a:lnTo>
                <a:lnTo>
                  <a:pt x="440961" y="405130"/>
                </a:lnTo>
                <a:lnTo>
                  <a:pt x="430796" y="416560"/>
                </a:lnTo>
                <a:lnTo>
                  <a:pt x="463854" y="416560"/>
                </a:lnTo>
                <a:lnTo>
                  <a:pt x="486594" y="381000"/>
                </a:lnTo>
                <a:lnTo>
                  <a:pt x="504311" y="340360"/>
                </a:lnTo>
                <a:lnTo>
                  <a:pt x="516405" y="287020"/>
                </a:lnTo>
                <a:lnTo>
                  <a:pt x="517344" y="270510"/>
                </a:lnTo>
                <a:close/>
              </a:path>
              <a:path w="518159" h="516890" extrusionOk="0">
                <a:moveTo>
                  <a:pt x="145021" y="270510"/>
                </a:moveTo>
                <a:lnTo>
                  <a:pt x="120142" y="270510"/>
                </a:lnTo>
                <a:lnTo>
                  <a:pt x="121818" y="295910"/>
                </a:lnTo>
                <a:lnTo>
                  <a:pt x="125045" y="320040"/>
                </a:lnTo>
                <a:lnTo>
                  <a:pt x="129780" y="342900"/>
                </a:lnTo>
                <a:lnTo>
                  <a:pt x="135978" y="365760"/>
                </a:lnTo>
                <a:lnTo>
                  <a:pt x="137248" y="370840"/>
                </a:lnTo>
                <a:lnTo>
                  <a:pt x="140017" y="378460"/>
                </a:lnTo>
                <a:lnTo>
                  <a:pt x="125577" y="386080"/>
                </a:lnTo>
                <a:lnTo>
                  <a:pt x="111725" y="394970"/>
                </a:lnTo>
                <a:lnTo>
                  <a:pt x="98487" y="405130"/>
                </a:lnTo>
                <a:lnTo>
                  <a:pt x="85890" y="415290"/>
                </a:lnTo>
                <a:lnTo>
                  <a:pt x="127186" y="415290"/>
                </a:lnTo>
                <a:lnTo>
                  <a:pt x="131364" y="412750"/>
                </a:lnTo>
                <a:lnTo>
                  <a:pt x="139969" y="406400"/>
                </a:lnTo>
                <a:lnTo>
                  <a:pt x="148831" y="401320"/>
                </a:lnTo>
                <a:lnTo>
                  <a:pt x="175666" y="401320"/>
                </a:lnTo>
                <a:lnTo>
                  <a:pt x="175041" y="400050"/>
                </a:lnTo>
                <a:lnTo>
                  <a:pt x="171488" y="391160"/>
                </a:lnTo>
                <a:lnTo>
                  <a:pt x="189386" y="384810"/>
                </a:lnTo>
                <a:lnTo>
                  <a:pt x="226982" y="377190"/>
                </a:lnTo>
                <a:lnTo>
                  <a:pt x="246545" y="375920"/>
                </a:lnTo>
                <a:lnTo>
                  <a:pt x="383306" y="375920"/>
                </a:lnTo>
                <a:lnTo>
                  <a:pt x="384657" y="370840"/>
                </a:lnTo>
                <a:lnTo>
                  <a:pt x="358622" y="370840"/>
                </a:lnTo>
                <a:lnTo>
                  <a:pt x="354711" y="369570"/>
                </a:lnTo>
                <a:lnTo>
                  <a:pt x="350634" y="368300"/>
                </a:lnTo>
                <a:lnTo>
                  <a:pt x="162801" y="368300"/>
                </a:lnTo>
                <a:lnTo>
                  <a:pt x="162128" y="365760"/>
                </a:lnTo>
                <a:lnTo>
                  <a:pt x="155451" y="342900"/>
                </a:lnTo>
                <a:lnTo>
                  <a:pt x="150336" y="320040"/>
                </a:lnTo>
                <a:lnTo>
                  <a:pt x="146840" y="295910"/>
                </a:lnTo>
                <a:lnTo>
                  <a:pt x="145021" y="270510"/>
                </a:lnTo>
                <a:close/>
              </a:path>
              <a:path w="518159" h="516890" extrusionOk="0">
                <a:moveTo>
                  <a:pt x="401764" y="270510"/>
                </a:moveTo>
                <a:lnTo>
                  <a:pt x="376872" y="270510"/>
                </a:lnTo>
                <a:lnTo>
                  <a:pt x="375142" y="295910"/>
                </a:lnTo>
                <a:lnTo>
                  <a:pt x="371741" y="320040"/>
                </a:lnTo>
                <a:lnTo>
                  <a:pt x="366721" y="342900"/>
                </a:lnTo>
                <a:lnTo>
                  <a:pt x="360133" y="365760"/>
                </a:lnTo>
                <a:lnTo>
                  <a:pt x="359651" y="368300"/>
                </a:lnTo>
                <a:lnTo>
                  <a:pt x="358622" y="370840"/>
                </a:lnTo>
                <a:lnTo>
                  <a:pt x="384657" y="370840"/>
                </a:lnTo>
                <a:lnTo>
                  <a:pt x="386219" y="365760"/>
                </a:lnTo>
                <a:lnTo>
                  <a:pt x="392341" y="342900"/>
                </a:lnTo>
                <a:lnTo>
                  <a:pt x="397002" y="320040"/>
                </a:lnTo>
                <a:lnTo>
                  <a:pt x="400157" y="295910"/>
                </a:lnTo>
                <a:lnTo>
                  <a:pt x="401764" y="270510"/>
                </a:lnTo>
                <a:close/>
              </a:path>
              <a:path w="518159" h="516890" extrusionOk="0">
                <a:moveTo>
                  <a:pt x="271437" y="270510"/>
                </a:moveTo>
                <a:lnTo>
                  <a:pt x="246545" y="270510"/>
                </a:lnTo>
                <a:lnTo>
                  <a:pt x="246545" y="350520"/>
                </a:lnTo>
                <a:lnTo>
                  <a:pt x="226203" y="351790"/>
                </a:lnTo>
                <a:lnTo>
                  <a:pt x="206340" y="355600"/>
                </a:lnTo>
                <a:lnTo>
                  <a:pt x="168249" y="365760"/>
                </a:lnTo>
                <a:lnTo>
                  <a:pt x="166433" y="367030"/>
                </a:lnTo>
                <a:lnTo>
                  <a:pt x="164604" y="367030"/>
                </a:lnTo>
                <a:lnTo>
                  <a:pt x="162801" y="368300"/>
                </a:lnTo>
                <a:lnTo>
                  <a:pt x="350634" y="368300"/>
                </a:lnTo>
                <a:lnTo>
                  <a:pt x="346621" y="365760"/>
                </a:lnTo>
                <a:lnTo>
                  <a:pt x="310019" y="355600"/>
                </a:lnTo>
                <a:lnTo>
                  <a:pt x="271437" y="350520"/>
                </a:lnTo>
                <a:lnTo>
                  <a:pt x="271437" y="270510"/>
                </a:lnTo>
                <a:close/>
              </a:path>
              <a:path w="518159" h="516890" extrusionOk="0">
                <a:moveTo>
                  <a:pt x="272288" y="0"/>
                </a:moveTo>
                <a:lnTo>
                  <a:pt x="238969" y="0"/>
                </a:lnTo>
                <a:lnTo>
                  <a:pt x="219925" y="2540"/>
                </a:lnTo>
                <a:lnTo>
                  <a:pt x="149312" y="24130"/>
                </a:lnTo>
                <a:lnTo>
                  <a:pt x="88823" y="63500"/>
                </a:lnTo>
                <a:lnTo>
                  <a:pt x="82575" y="69850"/>
                </a:lnTo>
                <a:lnTo>
                  <a:pt x="76606" y="74930"/>
                </a:lnTo>
                <a:lnTo>
                  <a:pt x="68326" y="83820"/>
                </a:lnTo>
                <a:lnTo>
                  <a:pt x="65773" y="86360"/>
                </a:lnTo>
                <a:lnTo>
                  <a:pt x="63309" y="88900"/>
                </a:lnTo>
                <a:lnTo>
                  <a:pt x="32360" y="133350"/>
                </a:lnTo>
                <a:lnTo>
                  <a:pt x="13990" y="175260"/>
                </a:lnTo>
                <a:lnTo>
                  <a:pt x="1759" y="228600"/>
                </a:lnTo>
                <a:lnTo>
                  <a:pt x="50" y="257810"/>
                </a:lnTo>
                <a:lnTo>
                  <a:pt x="517931" y="257810"/>
                </a:lnTo>
                <a:lnTo>
                  <a:pt x="517267" y="246380"/>
                </a:lnTo>
                <a:lnTo>
                  <a:pt x="25514" y="246380"/>
                </a:lnTo>
                <a:lnTo>
                  <a:pt x="28240" y="220980"/>
                </a:lnTo>
                <a:lnTo>
                  <a:pt x="41464" y="172720"/>
                </a:lnTo>
                <a:lnTo>
                  <a:pt x="59679" y="135890"/>
                </a:lnTo>
                <a:lnTo>
                  <a:pt x="88823" y="97790"/>
                </a:lnTo>
                <a:lnTo>
                  <a:pt x="129077" y="97790"/>
                </a:lnTo>
                <a:lnTo>
                  <a:pt x="125063" y="95250"/>
                </a:lnTo>
                <a:lnTo>
                  <a:pt x="117259" y="88900"/>
                </a:lnTo>
                <a:lnTo>
                  <a:pt x="110185" y="83820"/>
                </a:lnTo>
                <a:lnTo>
                  <a:pt x="106794" y="81280"/>
                </a:lnTo>
                <a:lnTo>
                  <a:pt x="126423" y="66040"/>
                </a:lnTo>
                <a:lnTo>
                  <a:pt x="147607" y="53340"/>
                </a:lnTo>
                <a:lnTo>
                  <a:pt x="170193" y="41910"/>
                </a:lnTo>
                <a:lnTo>
                  <a:pt x="194030" y="34290"/>
                </a:lnTo>
                <a:lnTo>
                  <a:pt x="225206" y="34290"/>
                </a:lnTo>
                <a:lnTo>
                  <a:pt x="232460" y="25400"/>
                </a:lnTo>
                <a:lnTo>
                  <a:pt x="370122" y="25400"/>
                </a:lnTo>
                <a:lnTo>
                  <a:pt x="336759" y="11430"/>
                </a:lnTo>
                <a:lnTo>
                  <a:pt x="301320" y="3810"/>
                </a:lnTo>
                <a:lnTo>
                  <a:pt x="291739" y="1270"/>
                </a:lnTo>
                <a:lnTo>
                  <a:pt x="282063" y="1270"/>
                </a:lnTo>
                <a:lnTo>
                  <a:pt x="272288" y="0"/>
                </a:lnTo>
                <a:close/>
              </a:path>
              <a:path w="518159" h="516890" extrusionOk="0">
                <a:moveTo>
                  <a:pt x="129077" y="97790"/>
                </a:moveTo>
                <a:lnTo>
                  <a:pt x="88823" y="97790"/>
                </a:lnTo>
                <a:lnTo>
                  <a:pt x="100974" y="107950"/>
                </a:lnTo>
                <a:lnTo>
                  <a:pt x="113712" y="118110"/>
                </a:lnTo>
                <a:lnTo>
                  <a:pt x="127017" y="125730"/>
                </a:lnTo>
                <a:lnTo>
                  <a:pt x="140868" y="133350"/>
                </a:lnTo>
                <a:lnTo>
                  <a:pt x="138976" y="139700"/>
                </a:lnTo>
                <a:lnTo>
                  <a:pt x="124745" y="196850"/>
                </a:lnTo>
                <a:lnTo>
                  <a:pt x="120078" y="246380"/>
                </a:lnTo>
                <a:lnTo>
                  <a:pt x="144970" y="246380"/>
                </a:lnTo>
                <a:lnTo>
                  <a:pt x="146635" y="220980"/>
                </a:lnTo>
                <a:lnTo>
                  <a:pt x="149998" y="196850"/>
                </a:lnTo>
                <a:lnTo>
                  <a:pt x="155005" y="172720"/>
                </a:lnTo>
                <a:lnTo>
                  <a:pt x="161607" y="149860"/>
                </a:lnTo>
                <a:lnTo>
                  <a:pt x="162255" y="148590"/>
                </a:lnTo>
                <a:lnTo>
                  <a:pt x="163626" y="143510"/>
                </a:lnTo>
                <a:lnTo>
                  <a:pt x="384187" y="143510"/>
                </a:lnTo>
                <a:lnTo>
                  <a:pt x="382231" y="138430"/>
                </a:lnTo>
                <a:lnTo>
                  <a:pt x="381810" y="137160"/>
                </a:lnTo>
                <a:lnTo>
                  <a:pt x="246545" y="137160"/>
                </a:lnTo>
                <a:lnTo>
                  <a:pt x="208410" y="132080"/>
                </a:lnTo>
                <a:lnTo>
                  <a:pt x="190130" y="127000"/>
                </a:lnTo>
                <a:lnTo>
                  <a:pt x="172466" y="120650"/>
                </a:lnTo>
                <a:lnTo>
                  <a:pt x="176005" y="113030"/>
                </a:lnTo>
                <a:lnTo>
                  <a:pt x="177251" y="110490"/>
                </a:lnTo>
                <a:lnTo>
                  <a:pt x="149847" y="110490"/>
                </a:lnTo>
                <a:lnTo>
                  <a:pt x="141349" y="105410"/>
                </a:lnTo>
                <a:lnTo>
                  <a:pt x="133091" y="100330"/>
                </a:lnTo>
                <a:lnTo>
                  <a:pt x="129077" y="97790"/>
                </a:lnTo>
                <a:close/>
              </a:path>
              <a:path w="518159" h="516890" extrusionOk="0">
                <a:moveTo>
                  <a:pt x="357466" y="143510"/>
                </a:moveTo>
                <a:lnTo>
                  <a:pt x="163626" y="143510"/>
                </a:lnTo>
                <a:lnTo>
                  <a:pt x="174396" y="148590"/>
                </a:lnTo>
                <a:lnTo>
                  <a:pt x="179933" y="149860"/>
                </a:lnTo>
                <a:lnTo>
                  <a:pt x="196013" y="154940"/>
                </a:lnTo>
                <a:lnTo>
                  <a:pt x="229364" y="160020"/>
                </a:lnTo>
                <a:lnTo>
                  <a:pt x="246545" y="161290"/>
                </a:lnTo>
                <a:lnTo>
                  <a:pt x="246545" y="246380"/>
                </a:lnTo>
                <a:lnTo>
                  <a:pt x="271437" y="246380"/>
                </a:lnTo>
                <a:lnTo>
                  <a:pt x="271437" y="161290"/>
                </a:lnTo>
                <a:lnTo>
                  <a:pt x="288624" y="160020"/>
                </a:lnTo>
                <a:lnTo>
                  <a:pt x="321980" y="154940"/>
                </a:lnTo>
                <a:lnTo>
                  <a:pt x="338061" y="149860"/>
                </a:lnTo>
                <a:lnTo>
                  <a:pt x="344639" y="147320"/>
                </a:lnTo>
                <a:lnTo>
                  <a:pt x="351116" y="146050"/>
                </a:lnTo>
                <a:lnTo>
                  <a:pt x="357466" y="143510"/>
                </a:lnTo>
                <a:close/>
              </a:path>
              <a:path w="518159" h="516890" extrusionOk="0">
                <a:moveTo>
                  <a:pt x="384187" y="143510"/>
                </a:moveTo>
                <a:lnTo>
                  <a:pt x="357466" y="143510"/>
                </a:lnTo>
                <a:lnTo>
                  <a:pt x="358292" y="144780"/>
                </a:lnTo>
                <a:lnTo>
                  <a:pt x="359879" y="149860"/>
                </a:lnTo>
                <a:lnTo>
                  <a:pt x="366564" y="172720"/>
                </a:lnTo>
                <a:lnTo>
                  <a:pt x="371662" y="196850"/>
                </a:lnTo>
                <a:lnTo>
                  <a:pt x="375117" y="220980"/>
                </a:lnTo>
                <a:lnTo>
                  <a:pt x="376872" y="246380"/>
                </a:lnTo>
                <a:lnTo>
                  <a:pt x="401764" y="246380"/>
                </a:lnTo>
                <a:lnTo>
                  <a:pt x="400143" y="220980"/>
                </a:lnTo>
                <a:lnTo>
                  <a:pt x="396946" y="196850"/>
                </a:lnTo>
                <a:lnTo>
                  <a:pt x="392218" y="172720"/>
                </a:lnTo>
                <a:lnTo>
                  <a:pt x="386003" y="149860"/>
                </a:lnTo>
                <a:lnTo>
                  <a:pt x="384187" y="143510"/>
                </a:lnTo>
                <a:close/>
              </a:path>
              <a:path w="518159" h="516890" extrusionOk="0">
                <a:moveTo>
                  <a:pt x="461891" y="97790"/>
                </a:moveTo>
                <a:lnTo>
                  <a:pt x="429171" y="97790"/>
                </a:lnTo>
                <a:lnTo>
                  <a:pt x="439708" y="110490"/>
                </a:lnTo>
                <a:lnTo>
                  <a:pt x="449437" y="123190"/>
                </a:lnTo>
                <a:lnTo>
                  <a:pt x="476523" y="172720"/>
                </a:lnTo>
                <a:lnTo>
                  <a:pt x="489743" y="220980"/>
                </a:lnTo>
                <a:lnTo>
                  <a:pt x="492467" y="246380"/>
                </a:lnTo>
                <a:lnTo>
                  <a:pt x="517267" y="246380"/>
                </a:lnTo>
                <a:lnTo>
                  <a:pt x="511521" y="201930"/>
                </a:lnTo>
                <a:lnTo>
                  <a:pt x="493852" y="149860"/>
                </a:lnTo>
                <a:lnTo>
                  <a:pt x="466009" y="102870"/>
                </a:lnTo>
                <a:lnTo>
                  <a:pt x="461891" y="97790"/>
                </a:lnTo>
                <a:close/>
              </a:path>
              <a:path w="518159" h="516890" extrusionOk="0">
                <a:moveTo>
                  <a:pt x="271437" y="25400"/>
                </a:moveTo>
                <a:lnTo>
                  <a:pt x="246545" y="25400"/>
                </a:lnTo>
                <a:lnTo>
                  <a:pt x="246545" y="137160"/>
                </a:lnTo>
                <a:lnTo>
                  <a:pt x="271437" y="137160"/>
                </a:lnTo>
                <a:lnTo>
                  <a:pt x="271437" y="25400"/>
                </a:lnTo>
                <a:close/>
              </a:path>
              <a:path w="518159" h="516890" extrusionOk="0">
                <a:moveTo>
                  <a:pt x="370122" y="25400"/>
                </a:moveTo>
                <a:lnTo>
                  <a:pt x="283108" y="25400"/>
                </a:lnTo>
                <a:lnTo>
                  <a:pt x="288848" y="26670"/>
                </a:lnTo>
                <a:lnTo>
                  <a:pt x="301244" y="41910"/>
                </a:lnTo>
                <a:lnTo>
                  <a:pt x="333425" y="88900"/>
                </a:lnTo>
                <a:lnTo>
                  <a:pt x="348411" y="119380"/>
                </a:lnTo>
                <a:lnTo>
                  <a:pt x="330108" y="127000"/>
                </a:lnTo>
                <a:lnTo>
                  <a:pt x="311124" y="132080"/>
                </a:lnTo>
                <a:lnTo>
                  <a:pt x="271437" y="137160"/>
                </a:lnTo>
                <a:lnTo>
                  <a:pt x="381810" y="137160"/>
                </a:lnTo>
                <a:lnTo>
                  <a:pt x="380123" y="132080"/>
                </a:lnTo>
                <a:lnTo>
                  <a:pt x="393150" y="124460"/>
                </a:lnTo>
                <a:lnTo>
                  <a:pt x="405671" y="116840"/>
                </a:lnTo>
                <a:lnTo>
                  <a:pt x="415964" y="109220"/>
                </a:lnTo>
                <a:lnTo>
                  <a:pt x="370878" y="109220"/>
                </a:lnTo>
                <a:lnTo>
                  <a:pt x="367957" y="102870"/>
                </a:lnTo>
                <a:lnTo>
                  <a:pt x="345765" y="60960"/>
                </a:lnTo>
                <a:lnTo>
                  <a:pt x="337020" y="48260"/>
                </a:lnTo>
                <a:lnTo>
                  <a:pt x="327710" y="34290"/>
                </a:lnTo>
                <a:lnTo>
                  <a:pt x="386774" y="34290"/>
                </a:lnTo>
                <a:lnTo>
                  <a:pt x="370122" y="25400"/>
                </a:lnTo>
                <a:close/>
              </a:path>
              <a:path w="518159" h="516890" extrusionOk="0">
                <a:moveTo>
                  <a:pt x="225206" y="34290"/>
                </a:moveTo>
                <a:lnTo>
                  <a:pt x="194030" y="34290"/>
                </a:lnTo>
                <a:lnTo>
                  <a:pt x="184577" y="46990"/>
                </a:lnTo>
                <a:lnTo>
                  <a:pt x="175709" y="60960"/>
                </a:lnTo>
                <a:lnTo>
                  <a:pt x="167429" y="74930"/>
                </a:lnTo>
                <a:lnTo>
                  <a:pt x="159740" y="88900"/>
                </a:lnTo>
                <a:lnTo>
                  <a:pt x="156248" y="96520"/>
                </a:lnTo>
                <a:lnTo>
                  <a:pt x="152908" y="102870"/>
                </a:lnTo>
                <a:lnTo>
                  <a:pt x="149847" y="110490"/>
                </a:lnTo>
                <a:lnTo>
                  <a:pt x="177251" y="110490"/>
                </a:lnTo>
                <a:lnTo>
                  <a:pt x="179743" y="105410"/>
                </a:lnTo>
                <a:lnTo>
                  <a:pt x="183670" y="96520"/>
                </a:lnTo>
                <a:lnTo>
                  <a:pt x="187782" y="88900"/>
                </a:lnTo>
                <a:lnTo>
                  <a:pt x="197645" y="72390"/>
                </a:lnTo>
                <a:lnTo>
                  <a:pt x="208407" y="55880"/>
                </a:lnTo>
                <a:lnTo>
                  <a:pt x="220025" y="40640"/>
                </a:lnTo>
                <a:lnTo>
                  <a:pt x="225206" y="34290"/>
                </a:lnTo>
                <a:close/>
              </a:path>
              <a:path w="518159" h="516890" extrusionOk="0">
                <a:moveTo>
                  <a:pt x="386774" y="34290"/>
                </a:moveTo>
                <a:lnTo>
                  <a:pt x="327710" y="34290"/>
                </a:lnTo>
                <a:lnTo>
                  <a:pt x="350483" y="43180"/>
                </a:lnTo>
                <a:lnTo>
                  <a:pt x="372068" y="53340"/>
                </a:lnTo>
                <a:lnTo>
                  <a:pt x="392343" y="66040"/>
                </a:lnTo>
                <a:lnTo>
                  <a:pt x="411187" y="81280"/>
                </a:lnTo>
                <a:lnTo>
                  <a:pt x="407797" y="83820"/>
                </a:lnTo>
                <a:lnTo>
                  <a:pt x="400735" y="88900"/>
                </a:lnTo>
                <a:lnTo>
                  <a:pt x="393557" y="95250"/>
                </a:lnTo>
                <a:lnTo>
                  <a:pt x="386202" y="100330"/>
                </a:lnTo>
                <a:lnTo>
                  <a:pt x="378649" y="104140"/>
                </a:lnTo>
                <a:lnTo>
                  <a:pt x="370878" y="109220"/>
                </a:lnTo>
                <a:lnTo>
                  <a:pt x="415964" y="109220"/>
                </a:lnTo>
                <a:lnTo>
                  <a:pt x="417680" y="107950"/>
                </a:lnTo>
                <a:lnTo>
                  <a:pt x="429171" y="97790"/>
                </a:lnTo>
                <a:lnTo>
                  <a:pt x="461891" y="97790"/>
                </a:lnTo>
                <a:lnTo>
                  <a:pt x="454685" y="88900"/>
                </a:lnTo>
                <a:lnTo>
                  <a:pt x="452208" y="86360"/>
                </a:lnTo>
                <a:lnTo>
                  <a:pt x="449668" y="83820"/>
                </a:lnTo>
                <a:lnTo>
                  <a:pt x="441375" y="74930"/>
                </a:lnTo>
                <a:lnTo>
                  <a:pt x="435419" y="69850"/>
                </a:lnTo>
                <a:lnTo>
                  <a:pt x="429171" y="63500"/>
                </a:lnTo>
                <a:lnTo>
                  <a:pt x="401046" y="41910"/>
                </a:lnTo>
                <a:lnTo>
                  <a:pt x="386774" y="3429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8" name="Google Shape;468;p24"/>
          <p:cNvSpPr/>
          <p:nvPr/>
        </p:nvSpPr>
        <p:spPr>
          <a:xfrm>
            <a:off x="8894698" y="814069"/>
            <a:ext cx="456895" cy="8865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9" name="Google Shape;469;p24"/>
          <p:cNvSpPr/>
          <p:nvPr/>
        </p:nvSpPr>
        <p:spPr>
          <a:xfrm>
            <a:off x="9439491" y="816076"/>
            <a:ext cx="339915" cy="846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9846512" y="816089"/>
            <a:ext cx="84937" cy="846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1" name="Google Shape;471;p24"/>
          <p:cNvSpPr/>
          <p:nvPr/>
        </p:nvSpPr>
        <p:spPr>
          <a:xfrm>
            <a:off x="8810472" y="973353"/>
            <a:ext cx="1205191" cy="8865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3357076" y="1512003"/>
            <a:ext cx="7014300" cy="309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事实上，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除影响进口价格，特别是燃料价格，新冠疫情和俄乌危机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仍在对葡萄牙经济恢复造成延迟。</a:t>
            </a:r>
            <a:endParaRPr lang="zh-CN" altLang="pt-PT"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接下来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旅游业可能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会继续为经济复苏做出贡献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，但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由于内需不足贡献程度仍然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有限。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第一季度情况表明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持续加息为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私人消费和投资带来压力，预计今年全年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内需将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继续疲软。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24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75" name="Google Shape;475;p24"/>
          <p:cNvSpPr txBox="1"/>
          <p:nvPr/>
        </p:nvSpPr>
        <p:spPr>
          <a:xfrm>
            <a:off x="3428993" y="4418110"/>
            <a:ext cx="3218100" cy="3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三.</a:t>
            </a:r>
            <a:r>
              <a:rPr lang="pt-PT" sz="20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r>
              <a:rPr lang="zh-CN" altLang="pt-PT" sz="20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附加</a:t>
            </a:r>
            <a:r>
              <a:rPr lang="pt-PT" sz="20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主题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6" name="Google Shape;476;p24"/>
          <p:cNvSpPr txBox="1"/>
          <p:nvPr/>
        </p:nvSpPr>
        <p:spPr>
          <a:xfrm>
            <a:off x="3491502" y="5174928"/>
            <a:ext cx="3286200" cy="295275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50150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重新规划</a:t>
            </a:r>
            <a:r>
              <a:rPr lang="pt-PT" sz="16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的葡萄牙复苏计划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77" name="Google Shape;477;p24"/>
          <p:cNvSpPr txBox="1"/>
          <p:nvPr/>
        </p:nvSpPr>
        <p:spPr>
          <a:xfrm>
            <a:off x="3429001" y="5688353"/>
            <a:ext cx="7014300" cy="143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重新规划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葡萄牙复苏计划最终获得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通过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新增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33%的资金，从164</a:t>
            </a:r>
            <a:r>
              <a:rPr lang="en-US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.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4亿欧元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增至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222亿欧元。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但考虑到通货膨胀，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实际增加的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资金约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25%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，为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24亿欧元的额外赠款和32亿欧元的贷款。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78" name="Google Shape;478;p24"/>
          <p:cNvSpPr/>
          <p:nvPr/>
        </p:nvSpPr>
        <p:spPr>
          <a:xfrm>
            <a:off x="3429011" y="4824155"/>
            <a:ext cx="3411220" cy="0"/>
          </a:xfrm>
          <a:custGeom>
            <a:avLst/>
            <a:gdLst/>
            <a:ahLst/>
            <a:cxnLst/>
            <a:rect l="l" t="t" r="r" b="b"/>
            <a:pathLst>
              <a:path w="3411220" h="120000" extrusionOk="0">
                <a:moveTo>
                  <a:pt x="0" y="0"/>
                </a:moveTo>
                <a:lnTo>
                  <a:pt x="3411004" y="0"/>
                </a:lnTo>
              </a:path>
            </a:pathLst>
          </a:custGeom>
          <a:noFill/>
          <a:ln w="25400" cap="flat" cmpd="sng">
            <a:solidFill>
              <a:srgbClr val="FAB6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9" name="Google Shape;479;p24"/>
          <p:cNvSpPr txBox="1"/>
          <p:nvPr/>
        </p:nvSpPr>
        <p:spPr>
          <a:xfrm>
            <a:off x="8173563" y="5218164"/>
            <a:ext cx="219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佩德罗・布拉兹・特谢拉</a:t>
            </a:r>
            <a:r>
              <a:rPr lang="pt-PT" sz="1400" b="0" i="0" u="none" strike="noStrike" cap="none" baseline="300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g24f99edd275_0_1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240075" y="1268550"/>
            <a:ext cx="6778150" cy="606594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24f99edd275_0_10"/>
          <p:cNvSpPr txBox="1"/>
          <p:nvPr/>
        </p:nvSpPr>
        <p:spPr>
          <a:xfrm>
            <a:off x="3240076" y="857075"/>
            <a:ext cx="27120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葡萄牙复苏计划的重新规划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87" name="Google Shape;487;g24f99edd275_0_10"/>
          <p:cNvSpPr txBox="1"/>
          <p:nvPr/>
        </p:nvSpPr>
        <p:spPr>
          <a:xfrm>
            <a:off x="361725" y="1287873"/>
            <a:ext cx="2675400" cy="59157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8"/>
          <p:cNvSpPr txBox="1"/>
          <p:nvPr/>
        </p:nvSpPr>
        <p:spPr>
          <a:xfrm>
            <a:off x="457200" y="1511998"/>
            <a:ext cx="2675400" cy="57516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45720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133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13385" lvl="0" indent="0" algn="l" rtl="0">
              <a:lnSpc>
                <a:spcPct val="118000"/>
              </a:lnSpc>
              <a:spcBef>
                <a:spcPts val="87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13385" lvl="0" indent="0" algn="l" rtl="0">
              <a:lnSpc>
                <a:spcPct val="118000"/>
              </a:lnSpc>
              <a:spcBef>
                <a:spcPts val="87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13385" lvl="0" indent="0" algn="l" rtl="0">
              <a:lnSpc>
                <a:spcPct val="118000"/>
              </a:lnSpc>
              <a:spcBef>
                <a:spcPts val="87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13385" lvl="0" indent="0" algn="l" rtl="0">
              <a:lnSpc>
                <a:spcPct val="118000"/>
              </a:lnSpc>
              <a:spcBef>
                <a:spcPts val="87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493" name="Google Shape;493;p28"/>
          <p:cNvSpPr txBox="1"/>
          <p:nvPr/>
        </p:nvSpPr>
        <p:spPr>
          <a:xfrm>
            <a:off x="3317534" y="1566509"/>
            <a:ext cx="7134300" cy="378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受益最大的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几个领域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是资本化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商业创新（C5）、可持续交通（C15）和住房（C2），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尽管住房增加比重较低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。数字化转型是受益最少的。措施总数从115项增加到156项，改革从32项增加到43项，投资从83项增加到113项。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这次重新规划对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之前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公共部门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占比过高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进行了一些修正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，但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这种新的资金分配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未必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会对经济的增长潜力产生重大影响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一是葡萄牙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政府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不认为会产生重大影响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，一个多月前刚刚提出的2023-2027年稳定计划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将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中期增长潜力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设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定在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自2016年以来最低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值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二是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分配给公司的新资金，按实际价值计算，每年只占国内生产总值的0.2%左右，</a:t>
            </a:r>
            <a:r>
              <a:rPr lang="zh-CN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不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太可能在结构上产生重大影响。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三是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葡萄牙复苏计划的实施仍在不断拖延，这种情况只会随着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投资设定目标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增加而恶化。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494" name="Google Shape;494;p28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28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5291eaa4e4_0_140"/>
          <p:cNvSpPr txBox="1"/>
          <p:nvPr/>
        </p:nvSpPr>
        <p:spPr>
          <a:xfrm>
            <a:off x="457200" y="1511998"/>
            <a:ext cx="2675400" cy="496506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154305" marR="413385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楷体" panose="02010609060101010101" charset="-122"/>
              <a:buChar char="-"/>
            </a:pPr>
            <a:r>
              <a:rPr lang="pt-PT" sz="2000" b="1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债务</a:t>
            </a:r>
            <a:r>
              <a:rPr lang="zh-CN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情况令人担忧</a:t>
            </a:r>
            <a:endParaRPr sz="17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13385" lvl="0" indent="0" algn="l" rtl="0">
              <a:lnSpc>
                <a:spcPct val="118000"/>
              </a:lnSpc>
              <a:spcBef>
                <a:spcPts val="87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13385" lvl="0" indent="0" algn="l" rtl="0">
              <a:lnSpc>
                <a:spcPct val="118000"/>
              </a:lnSpc>
              <a:spcBef>
                <a:spcPts val="87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8735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501" name="Google Shape;501;g25291eaa4e4_0_140"/>
          <p:cNvSpPr txBox="1"/>
          <p:nvPr/>
        </p:nvSpPr>
        <p:spPr>
          <a:xfrm>
            <a:off x="3323884" y="1519201"/>
            <a:ext cx="2738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四. 金融市场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02" name="Google Shape;502;g25291eaa4e4_0_140"/>
          <p:cNvSpPr/>
          <p:nvPr/>
        </p:nvSpPr>
        <p:spPr>
          <a:xfrm>
            <a:off x="3373446" y="1952625"/>
            <a:ext cx="2941954" cy="0"/>
          </a:xfrm>
          <a:custGeom>
            <a:avLst/>
            <a:gdLst/>
            <a:ahLst/>
            <a:cxnLst/>
            <a:rect l="l" t="t" r="r" b="b"/>
            <a:pathLst>
              <a:path w="2941954" h="120000" extrusionOk="0">
                <a:moveTo>
                  <a:pt x="0" y="0"/>
                </a:moveTo>
                <a:lnTo>
                  <a:pt x="2941929" y="0"/>
                </a:lnTo>
              </a:path>
            </a:pathLst>
          </a:custGeom>
          <a:noFill/>
          <a:ln w="25400" cap="flat" cmpd="sng">
            <a:solidFill>
              <a:srgbClr val="FAB6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3" name="Google Shape;503;g25291eaa4e4_0_140"/>
          <p:cNvSpPr txBox="1"/>
          <p:nvPr/>
        </p:nvSpPr>
        <p:spPr>
          <a:xfrm>
            <a:off x="3400371" y="2956989"/>
            <a:ext cx="24036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10年期利率（水平）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04" name="Google Shape;504;g25291eaa4e4_0_140"/>
          <p:cNvSpPr txBox="1"/>
          <p:nvPr/>
        </p:nvSpPr>
        <p:spPr>
          <a:xfrm>
            <a:off x="3317534" y="2144134"/>
            <a:ext cx="7134300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本月主题是美国债务限额，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该限额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极大地扰乱了市场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秩序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，尤其是较短期限的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金融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工具。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05" name="Google Shape;505;g25291eaa4e4_0_140"/>
          <p:cNvSpPr/>
          <p:nvPr/>
        </p:nvSpPr>
        <p:spPr>
          <a:xfrm>
            <a:off x="3373446" y="5293262"/>
            <a:ext cx="3774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与德国10年期国债收益率之差（基点）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06" name="Google Shape;506;g25291eaa4e4_0_140"/>
          <p:cNvSpPr txBox="1"/>
          <p:nvPr/>
        </p:nvSpPr>
        <p:spPr>
          <a:xfrm>
            <a:off x="3400371" y="4578597"/>
            <a:ext cx="7134300" cy="33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普遍预期是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欧洲央行在这个参考利率上升的周期中至少还会加息两次。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07" name="Google Shape;507;g25291eaa4e4_0_140"/>
          <p:cNvSpPr/>
          <p:nvPr/>
        </p:nvSpPr>
        <p:spPr>
          <a:xfrm>
            <a:off x="3373452" y="4304538"/>
            <a:ext cx="168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0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PT" sz="1000" b="0" i="1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数据来源: </a:t>
            </a:r>
            <a:r>
              <a:rPr lang="pt-PT" sz="1000" b="0" i="1" u="none" strike="noStrike" cap="none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彭博社</a:t>
            </a:r>
            <a:endParaRPr sz="1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08" name="Google Shape;508;g25291eaa4e4_0_140"/>
          <p:cNvSpPr/>
          <p:nvPr/>
        </p:nvSpPr>
        <p:spPr>
          <a:xfrm>
            <a:off x="3442301" y="7208675"/>
            <a:ext cx="1423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0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PT" sz="1000" b="0" i="1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数据来源: </a:t>
            </a:r>
            <a:r>
              <a:rPr lang="pt-PT" sz="1000" b="0" i="1" u="none" strike="noStrike" cap="none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彭博社</a:t>
            </a:r>
            <a:endParaRPr sz="1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09" name="Google Shape;509;g25291eaa4e4_0_140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g25291eaa4e4_0_140"/>
          <p:cNvSpPr txBox="1"/>
          <p:nvPr/>
        </p:nvSpPr>
        <p:spPr>
          <a:xfrm>
            <a:off x="8851900" y="1027669"/>
            <a:ext cx="105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511" name="Google Shape;511;g25291eaa4e4_0_140"/>
          <p:cNvGraphicFramePr/>
          <p:nvPr>
            <p:custDataLst>
              <p:tags r:id="rId1"/>
            </p:custDataLst>
          </p:nvPr>
        </p:nvGraphicFramePr>
        <p:xfrm>
          <a:off x="3373446" y="3368603"/>
          <a:ext cx="5779650" cy="935950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1048675"/>
                <a:gridCol w="783850"/>
                <a:gridCol w="789425"/>
                <a:gridCol w="789425"/>
                <a:gridCol w="789425"/>
                <a:gridCol w="789425"/>
                <a:gridCol w="789425"/>
              </a:tblGrid>
              <a:tr h="32830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u="none" strike="noStrike" cap="none">
                          <a:solidFill>
                            <a:srgbClr val="484546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    国家</a:t>
                      </a:r>
                      <a:endParaRPr sz="115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900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月3</a:t>
                      </a: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1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1月3</a:t>
                      </a: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1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2月28日</a:t>
                      </a:r>
                      <a:endParaRPr sz="11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3月31日</a:t>
                      </a:r>
                      <a:endParaRPr sz="11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4月30日</a:t>
                      </a:r>
                      <a:endParaRPr sz="11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5月31日</a:t>
                      </a:r>
                      <a:endParaRPr sz="11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43850">
                <a:tc rowSpan="2"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美国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德国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3.8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 panose="020B060403050404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51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3.92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42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3.64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3638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 panose="020B060403050404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29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265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.29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.31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2.28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" name="Google Shape;512;g25291eaa4e4_0_140"/>
          <p:cNvGraphicFramePr/>
          <p:nvPr/>
        </p:nvGraphicFramePr>
        <p:xfrm>
          <a:off x="3442299" y="5720534"/>
          <a:ext cx="6565300" cy="1485600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1185550"/>
                <a:gridCol w="896625"/>
                <a:gridCol w="896625"/>
                <a:gridCol w="896625"/>
                <a:gridCol w="896625"/>
                <a:gridCol w="896625"/>
                <a:gridCol w="896625"/>
              </a:tblGrid>
              <a:tr h="3643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u="none" strike="noStrike" cap="none">
                          <a:solidFill>
                            <a:srgbClr val="484546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     国家</a:t>
                      </a:r>
                      <a:endParaRPr sz="11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900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12月31日</a:t>
                      </a:r>
                      <a:endParaRPr sz="1400" u="none" strike="noStrike" cap="none"/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1月31日</a:t>
                      </a:r>
                      <a:endParaRPr sz="1400" u="none" strike="noStrike" cap="none"/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2月28日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31</a:t>
                      </a: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</a:t>
                      </a: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30</a:t>
                      </a: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10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920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7050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欧盟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3097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i="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西班牙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109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100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95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101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105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105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7050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意大利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214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187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183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81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86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70500">
                <a:tc>
                  <a:txBody>
                    <a:bodyPr/>
                    <a:lstStyle/>
                    <a:p>
                      <a:pPr marL="44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葡萄牙</a:t>
                      </a:r>
                      <a:endParaRPr sz="11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64125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102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90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86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74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9"/>
          <p:cNvSpPr txBox="1"/>
          <p:nvPr/>
        </p:nvSpPr>
        <p:spPr>
          <a:xfrm>
            <a:off x="457200" y="1511998"/>
            <a:ext cx="2675400" cy="58137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534670" lvl="0" indent="-35560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楷体" panose="02010609060101010101" charset="-122"/>
              <a:buChar char="-"/>
            </a:pP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欧洲银行利率继续上升</a:t>
            </a: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美元回升</a:t>
            </a: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67005" marR="53467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53467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67005" marR="534670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518" name="Google Shape;518;p29"/>
          <p:cNvSpPr/>
          <p:nvPr/>
        </p:nvSpPr>
        <p:spPr>
          <a:xfrm>
            <a:off x="6448476" y="3041662"/>
            <a:ext cx="3587115" cy="271145"/>
          </a:xfrm>
          <a:custGeom>
            <a:avLst/>
            <a:gdLst/>
            <a:ahLst/>
            <a:cxnLst/>
            <a:rect l="l" t="t" r="r" b="b"/>
            <a:pathLst>
              <a:path w="3587115" h="271145" extrusionOk="0">
                <a:moveTo>
                  <a:pt x="1793265" y="0"/>
                </a:moveTo>
                <a:lnTo>
                  <a:pt x="896632" y="0"/>
                </a:lnTo>
                <a:lnTo>
                  <a:pt x="0" y="0"/>
                </a:lnTo>
                <a:lnTo>
                  <a:pt x="0" y="270891"/>
                </a:lnTo>
                <a:lnTo>
                  <a:pt x="896632" y="270891"/>
                </a:lnTo>
                <a:lnTo>
                  <a:pt x="1793265" y="270891"/>
                </a:lnTo>
                <a:lnTo>
                  <a:pt x="1793265" y="0"/>
                </a:lnTo>
                <a:close/>
              </a:path>
              <a:path w="3587115" h="271145" extrusionOk="0">
                <a:moveTo>
                  <a:pt x="3586556" y="0"/>
                </a:moveTo>
                <a:lnTo>
                  <a:pt x="2689910" y="0"/>
                </a:lnTo>
                <a:lnTo>
                  <a:pt x="1793278" y="0"/>
                </a:lnTo>
                <a:lnTo>
                  <a:pt x="1793278" y="270891"/>
                </a:lnTo>
                <a:lnTo>
                  <a:pt x="2689910" y="270891"/>
                </a:lnTo>
                <a:lnTo>
                  <a:pt x="3586556" y="270891"/>
                </a:lnTo>
                <a:lnTo>
                  <a:pt x="35865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19" name="Google Shape;519;p29"/>
          <p:cNvSpPr txBox="1"/>
          <p:nvPr/>
        </p:nvSpPr>
        <p:spPr>
          <a:xfrm>
            <a:off x="3482496" y="4214276"/>
            <a:ext cx="6805800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市场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普遍认为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美联储加息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仍未结束使美元回升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20" name="Google Shape;520;p29"/>
          <p:cNvSpPr txBox="1"/>
          <p:nvPr/>
        </p:nvSpPr>
        <p:spPr>
          <a:xfrm>
            <a:off x="3473059" y="2125690"/>
            <a:ext cx="2117036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rgbClr val="41414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Euribor</a:t>
            </a:r>
            <a:r>
              <a:rPr lang="pt-PT" sz="1600" b="1" i="0" u="none" strike="noStrike" cap="none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利率（水平）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21" name="Google Shape;521;p29"/>
          <p:cNvSpPr/>
          <p:nvPr/>
        </p:nvSpPr>
        <p:spPr>
          <a:xfrm>
            <a:off x="6439052" y="5674385"/>
            <a:ext cx="3587115" cy="252729"/>
          </a:xfrm>
          <a:custGeom>
            <a:avLst/>
            <a:gdLst/>
            <a:ahLst/>
            <a:cxnLst/>
            <a:rect l="l" t="t" r="r" b="b"/>
            <a:pathLst>
              <a:path w="3587115" h="252729" extrusionOk="0">
                <a:moveTo>
                  <a:pt x="896632" y="0"/>
                </a:moveTo>
                <a:lnTo>
                  <a:pt x="0" y="0"/>
                </a:lnTo>
                <a:lnTo>
                  <a:pt x="0" y="252501"/>
                </a:lnTo>
                <a:lnTo>
                  <a:pt x="896632" y="252501"/>
                </a:lnTo>
                <a:lnTo>
                  <a:pt x="896632" y="0"/>
                </a:lnTo>
                <a:close/>
              </a:path>
              <a:path w="3587115" h="252729" extrusionOk="0">
                <a:moveTo>
                  <a:pt x="3586569" y="0"/>
                </a:moveTo>
                <a:lnTo>
                  <a:pt x="2689923" y="0"/>
                </a:lnTo>
                <a:lnTo>
                  <a:pt x="1793278" y="0"/>
                </a:lnTo>
                <a:lnTo>
                  <a:pt x="896645" y="0"/>
                </a:lnTo>
                <a:lnTo>
                  <a:pt x="896645" y="252501"/>
                </a:lnTo>
                <a:lnTo>
                  <a:pt x="1793278" y="252501"/>
                </a:lnTo>
                <a:lnTo>
                  <a:pt x="2689923" y="252501"/>
                </a:lnTo>
                <a:lnTo>
                  <a:pt x="3586569" y="252501"/>
                </a:lnTo>
                <a:lnTo>
                  <a:pt x="35865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2" name="Google Shape;522;p29"/>
          <p:cNvSpPr/>
          <p:nvPr/>
        </p:nvSpPr>
        <p:spPr>
          <a:xfrm>
            <a:off x="6439052" y="6179349"/>
            <a:ext cx="3587115" cy="252729"/>
          </a:xfrm>
          <a:custGeom>
            <a:avLst/>
            <a:gdLst/>
            <a:ahLst/>
            <a:cxnLst/>
            <a:rect l="l" t="t" r="r" b="b"/>
            <a:pathLst>
              <a:path w="3587115" h="252729" extrusionOk="0">
                <a:moveTo>
                  <a:pt x="896632" y="0"/>
                </a:moveTo>
                <a:lnTo>
                  <a:pt x="0" y="0"/>
                </a:lnTo>
                <a:lnTo>
                  <a:pt x="0" y="252488"/>
                </a:lnTo>
                <a:lnTo>
                  <a:pt x="896632" y="252488"/>
                </a:lnTo>
                <a:lnTo>
                  <a:pt x="896632" y="0"/>
                </a:lnTo>
                <a:close/>
              </a:path>
              <a:path w="3587115" h="252729" extrusionOk="0">
                <a:moveTo>
                  <a:pt x="3586569" y="0"/>
                </a:moveTo>
                <a:lnTo>
                  <a:pt x="2689923" y="0"/>
                </a:lnTo>
                <a:lnTo>
                  <a:pt x="1793278" y="0"/>
                </a:lnTo>
                <a:lnTo>
                  <a:pt x="896645" y="0"/>
                </a:lnTo>
                <a:lnTo>
                  <a:pt x="896645" y="252488"/>
                </a:lnTo>
                <a:lnTo>
                  <a:pt x="1793278" y="252488"/>
                </a:lnTo>
                <a:lnTo>
                  <a:pt x="2689923" y="252488"/>
                </a:lnTo>
                <a:lnTo>
                  <a:pt x="3586569" y="252488"/>
                </a:lnTo>
                <a:lnTo>
                  <a:pt x="35865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3" name="Google Shape;523;p29"/>
          <p:cNvSpPr/>
          <p:nvPr/>
        </p:nvSpPr>
        <p:spPr>
          <a:xfrm>
            <a:off x="3412777" y="3656350"/>
            <a:ext cx="1488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0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PT" sz="1000" b="0" i="1" u="none" strike="noStrike" cap="none">
                <a:solidFill>
                  <a:srgbClr val="484546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数据来源: </a:t>
            </a:r>
            <a:r>
              <a:rPr lang="pt-PT" sz="1000" b="0" i="1" u="none" strike="noStrike" cap="none">
                <a:solidFill>
                  <a:srgbClr val="414144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彭博社</a:t>
            </a:r>
            <a:endParaRPr sz="1000" b="0" i="0" u="none" strike="noStrike" cap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524" name="Google Shape;524;p29"/>
          <p:cNvSpPr txBox="1"/>
          <p:nvPr/>
        </p:nvSpPr>
        <p:spPr>
          <a:xfrm>
            <a:off x="3364077" y="1470916"/>
            <a:ext cx="6805800" cy="33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欧洲银行利率再次上升，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刷新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欧洲银行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利率发展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25" name="Google Shape;525;p29"/>
          <p:cNvSpPr txBox="1"/>
          <p:nvPr/>
        </p:nvSpPr>
        <p:spPr>
          <a:xfrm>
            <a:off x="3473059" y="4800402"/>
            <a:ext cx="1488439" cy="29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508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汇率（水平）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29"/>
          <p:cNvSpPr/>
          <p:nvPr/>
        </p:nvSpPr>
        <p:spPr>
          <a:xfrm>
            <a:off x="3468549" y="6622200"/>
            <a:ext cx="1488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0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PT" sz="1000" b="0" i="1" u="none" strike="noStrike" cap="none">
                <a:solidFill>
                  <a:srgbClr val="484546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数据来源: </a:t>
            </a:r>
            <a:r>
              <a:rPr lang="pt-PT" sz="1000" b="0" i="1" u="none" strike="noStrike" cap="none">
                <a:solidFill>
                  <a:srgbClr val="414144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彭博社</a:t>
            </a:r>
            <a:endParaRPr sz="1000" b="0" i="0" u="none" strike="noStrike" cap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527" name="Google Shape;527;p29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8" name="Google Shape;528;p29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529" name="Google Shape;529;p29"/>
          <p:cNvGraphicFramePr/>
          <p:nvPr/>
        </p:nvGraphicFramePr>
        <p:xfrm>
          <a:off x="3482504" y="2491590"/>
          <a:ext cx="6569050" cy="1028830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1191900"/>
                <a:gridCol w="890900"/>
                <a:gridCol w="897250"/>
                <a:gridCol w="897250"/>
                <a:gridCol w="897250"/>
                <a:gridCol w="897250"/>
                <a:gridCol w="897250"/>
              </a:tblGrid>
              <a:tr h="299225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u="none" strike="noStrike" cap="none">
                          <a:solidFill>
                            <a:srgbClr val="484546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  期限</a:t>
                      </a:r>
                      <a:endParaRPr sz="11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900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12月31日</a:t>
                      </a:r>
                      <a:endParaRPr sz="1400" u="none" strike="noStrike" cap="none"/>
                    </a:p>
                  </a:txBody>
                  <a:tcPr marL="0" marR="0" marT="889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1月31日</a:t>
                      </a:r>
                      <a:endParaRPr sz="1400" u="none" strike="noStrike" cap="none"/>
                    </a:p>
                  </a:txBody>
                  <a:tcPr marL="0" marR="0" marT="889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2月28日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9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r>
                        <a:rPr lang="pt-PT" sz="115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31</a:t>
                      </a: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9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</a:t>
                      </a: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r>
                        <a:rPr lang="pt-PT" sz="115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30</a:t>
                      </a: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9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r>
                        <a:rPr lang="pt-PT" sz="115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r>
                        <a:rPr lang="pt-PT" sz="115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150" b="1" i="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9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52100">
                <a:tc rowSpan="3"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 个月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 个月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 个月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14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 panose="020B060403050404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2.13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 panose="020B060403050404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2.51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2.74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3.04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3.27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46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521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2.69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 panose="020B060403050404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2.99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3.29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75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1397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3.29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3.41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3.73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62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 u="none" strike="noStrike" cap="none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88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3.</a:t>
                      </a:r>
                      <a:r>
                        <a:rPr lang="pt-PT" sz="1100"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94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000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30" name="Google Shape;530;p29"/>
          <p:cNvGraphicFramePr/>
          <p:nvPr/>
        </p:nvGraphicFramePr>
        <p:xfrm>
          <a:off x="3539938" y="5214436"/>
          <a:ext cx="6599575" cy="1311925"/>
        </p:xfrm>
        <a:graphic>
          <a:graphicData uri="http://schemas.openxmlformats.org/drawingml/2006/table">
            <a:tbl>
              <a:tblPr>
                <a:noFill/>
                <a:tableStyleId>{5F7B661B-C5D4-4832-9030-7C6E03A76BDA}</a:tableStyleId>
              </a:tblPr>
              <a:tblGrid>
                <a:gridCol w="1219825"/>
                <a:gridCol w="896625"/>
                <a:gridCol w="896625"/>
                <a:gridCol w="896625"/>
                <a:gridCol w="896625"/>
                <a:gridCol w="896625"/>
                <a:gridCol w="896625"/>
              </a:tblGrid>
              <a:tr h="328300">
                <a:tc>
                  <a:txBody>
                    <a:bodyPr/>
                    <a:lstStyle/>
                    <a:p>
                      <a:pPr marL="0" marR="0" lvl="0" indent="450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    期限</a:t>
                      </a:r>
                      <a:endParaRPr sz="11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12月31日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1月31日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2月28日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3月31日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4月30日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月3</a:t>
                      </a: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</a:tr>
              <a:tr h="227325">
                <a:tc>
                  <a:txBody>
                    <a:bodyPr/>
                    <a:lstStyle/>
                    <a:p>
                      <a:pPr marL="0" marR="0" lvl="0" indent="450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欧元/美元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1.071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1.087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1.061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1.0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102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</a:t>
                      </a:r>
                      <a:r>
                        <a:rPr lang="pt-PT" sz="1100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064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52100">
                <a:tc>
                  <a:txBody>
                    <a:bodyPr/>
                    <a:lstStyle/>
                    <a:p>
                      <a:pPr marL="0" marR="0" lvl="0" indent="450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加拿大元/美元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0.738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0.751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0.734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0.7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0.7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0.7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</a:t>
                      </a:r>
                      <a:r>
                        <a:rPr lang="pt-PT" sz="1100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52100">
                <a:tc>
                  <a:txBody>
                    <a:bodyPr/>
                    <a:lstStyle/>
                    <a:p>
                      <a:pPr marL="0" marR="0" lvl="0" indent="450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英镑/美元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1.208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1.233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1.210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1.2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1.2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1.2</a:t>
                      </a:r>
                      <a:r>
                        <a:rPr lang="pt-PT" sz="1100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52100">
                <a:tc>
                  <a:txBody>
                    <a:bodyPr/>
                    <a:lstStyle/>
                    <a:p>
                      <a:pPr marL="0" marR="0" lvl="0" indent="44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人民币/美元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6.922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6.755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6.947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6.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870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6.</a:t>
                      </a: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927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7.129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0" y="12"/>
            <a:ext cx="10692130" cy="457200"/>
          </a:xfrm>
          <a:custGeom>
            <a:avLst/>
            <a:gdLst/>
            <a:ahLst/>
            <a:cxnLst/>
            <a:rect l="l" t="t" r="r" b="b"/>
            <a:pathLst>
              <a:path w="10692130" h="457200" extrusionOk="0">
                <a:moveTo>
                  <a:pt x="10692003" y="0"/>
                </a:moveTo>
                <a:lnTo>
                  <a:pt x="0" y="0"/>
                </a:lnTo>
                <a:lnTo>
                  <a:pt x="0" y="457200"/>
                </a:lnTo>
                <a:lnTo>
                  <a:pt x="10692003" y="457200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0" y="7488008"/>
            <a:ext cx="10692130" cy="72390"/>
          </a:xfrm>
          <a:custGeom>
            <a:avLst/>
            <a:gdLst/>
            <a:ahLst/>
            <a:cxnLst/>
            <a:rect l="l" t="t" r="r" b="b"/>
            <a:pathLst>
              <a:path w="10692130" h="72390" extrusionOk="0">
                <a:moveTo>
                  <a:pt x="10692003" y="0"/>
                </a:moveTo>
                <a:lnTo>
                  <a:pt x="0" y="0"/>
                </a:lnTo>
                <a:lnTo>
                  <a:pt x="0" y="71996"/>
                </a:lnTo>
                <a:lnTo>
                  <a:pt x="10692003" y="71996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4699" y="1811259"/>
            <a:ext cx="5334000" cy="486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56210" marR="5715" lvl="0" indent="-1562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Arial" panose="020B0604020202020204"/>
              <a:buChar char="•"/>
            </a:pP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欧盟委员会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最新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预测，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国内生产总值略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显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乐观，但通货膨胀风险在增加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715" lvl="0" indent="-5461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Arial" panose="020B060402020202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715" lvl="0" indent="-15621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Arial" panose="020B0604020202020204"/>
              <a:buChar char="•"/>
            </a:pP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5月，欧洲央行放缓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加息节奏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从50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点降至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25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点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，存款利率提高到3.25%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，未来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参考利率有可能继续上升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715" lvl="0" indent="-5461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Arial" panose="020B060402020202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715" lvl="0" indent="-15621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Arial" panose="020B0604020202020204"/>
              <a:buChar char="•"/>
            </a:pP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2000年，土耳其人均收入只有葡萄牙的50%，但2022年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已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是葡萄牙的92%。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如土耳其像葡萄牙一样获得大量欧洲资金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资助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人均收入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或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已超葡萄牙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715" lvl="0" indent="-5461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Arial" panose="020B060402020202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715" lvl="0" indent="-15621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Arial" panose="020B0604020202020204"/>
              <a:buChar char="•"/>
            </a:pP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5月，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通货膨胀率连续第七个月下降，从5.7%连续下降到4.0%，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除因免除了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一些食品的增值税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外，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部分原因是电力、天然气和食品价格的基数效应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457200" marR="5715" lvl="0" indent="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715" lvl="0" indent="-15621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Arial" panose="020B0604020202020204"/>
              <a:buChar char="•"/>
            </a:pP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第一季度，失业率大幅上升超过预期，从6.5%上升到7.2%，失业人数增加近4万人。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出乎意料的是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受过高等教育的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劳动力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就业率急剧下降，同比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减少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10.5万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人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约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是每年进入大学的学生人数的两倍，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其中许多人要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移民。</a:t>
            </a: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358699" y="1410213"/>
            <a:ext cx="5185800" cy="542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080" lvl="0" indent="-144145" algn="just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楷体" panose="02010609060101010101" charset="-122"/>
              <a:buChar char="•"/>
            </a:pP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4月，税收和社会保障缴款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继续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超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增长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并未受到免除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增值税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的影响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lang="pt-PT" sz="1600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065" marR="5080" lvl="0" algn="just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FAB63C"/>
              </a:buClr>
              <a:buSzPts val="1600"/>
            </a:pP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065" marR="5080" lvl="0" indent="0" algn="just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楷体" panose="02010609060101010101" charset="-122"/>
              <a:buNone/>
            </a:pP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第一季度GDP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环比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从0.3%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上升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到1.6%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国内需求从0.6%大幅下降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到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-0.8%，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但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出口从-0.1%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强劲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上升到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6.8%，远高于进口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增速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（从0.4%到1.3%）。</a:t>
            </a:r>
            <a:endParaRPr lang="pt-PT" sz="1600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065" marR="5080" lvl="0" algn="just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FAB63C"/>
              </a:buClr>
              <a:buSzPts val="1600"/>
            </a:pP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065" marR="5080" lvl="0" indent="0" algn="just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楷体" panose="02010609060101010101" charset="-122"/>
              <a:buNone/>
            </a:pP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第一季度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经济情况表现良好，各机构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普遍上调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全年</a:t>
            </a:r>
            <a:r>
              <a:rPr lang="en-US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GDP</a:t>
            </a:r>
            <a:r>
              <a:rPr lang="zh-CN" altLang="en-US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增长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前景，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但未对接下来几个季度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做出上调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。旅游业可能会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有较大提升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，但国内需求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仍会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受到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加息影响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lang="pt-PT" sz="1600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2065" marR="5080" lvl="0" algn="just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FAB63C"/>
              </a:buClr>
              <a:buSzPts val="1600"/>
            </a:pP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6210" marR="5080" lvl="0" indent="-144145" algn="just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FAB63C"/>
              </a:buClr>
              <a:buSzPts val="1600"/>
              <a:buFont typeface="楷体" panose="02010609060101010101" charset="-122"/>
              <a:buChar char="•"/>
            </a:pP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预计葡萄牙复苏计划的重新规划不会对经济增长潜力产生重大影响，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一是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政府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不认为会产生影响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，《2023-2027年稳定计划》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已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显示中期增长潜力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为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自2016年以来最低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，二是预计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每年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企业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资金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增加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仅占GDP的0.2%</a:t>
            </a:r>
            <a:r>
              <a:rPr lang="zh-CN" alt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，三是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该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复苏计划实施的困难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可能会</a:t>
            </a:r>
            <a:r>
              <a:rPr 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持续</a:t>
            </a:r>
            <a:r>
              <a:rPr lang="zh-CN" altLang="pt-PT" sz="1600" dirty="0" err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增加</a:t>
            </a:r>
            <a:r>
              <a:rPr lang="pt-PT" sz="1600" dirty="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2699" y="457211"/>
            <a:ext cx="10692000" cy="1041600"/>
          </a:xfrm>
          <a:prstGeom prst="rect">
            <a:avLst/>
          </a:prstGeom>
          <a:solidFill>
            <a:srgbClr val="41414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r>
              <a:rPr lang="pt-PT" sz="1500" b="0" i="0" u="none" strike="noStrike" cap="none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5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500" b="0" i="0" u="none" strike="noStrike" cap="none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月第8</a:t>
            </a:r>
            <a:r>
              <a:rPr lang="pt-PT" sz="15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500" b="0" i="0" u="none" strike="noStrike" cap="none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pt-PT" sz="2800" b="1" i="0" u="none" strike="noStrike" cap="none" dirty="0" err="1">
                <a:solidFill>
                  <a:srgbClr val="FAB63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执行摘要</a:t>
            </a:r>
            <a:endParaRPr sz="1800" b="0" i="0" u="none" strike="noStrike" cap="none" dirty="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0"/>
          <p:cNvSpPr txBox="1"/>
          <p:nvPr/>
        </p:nvSpPr>
        <p:spPr>
          <a:xfrm>
            <a:off x="457200" y="1511998"/>
            <a:ext cx="2675400" cy="565721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1536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 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原材料</a:t>
            </a:r>
            <a:r>
              <a:rPr lang="zh-CN" alt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价格下跌</a:t>
            </a: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36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 panose="020B0604030504040204"/>
              <a:buNone/>
            </a:pPr>
            <a:endParaRPr sz="2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19748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AI主导市场</a:t>
            </a: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197485" lvl="0" indent="0" algn="l" rtl="0">
              <a:lnSpc>
                <a:spcPct val="118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536" name="Google Shape;536;p30"/>
          <p:cNvSpPr txBox="1"/>
          <p:nvPr/>
        </p:nvSpPr>
        <p:spPr>
          <a:xfrm>
            <a:off x="3436226" y="1561287"/>
            <a:ext cx="68193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石油输出国组织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的威胁对油价没有任何影响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，原材料价格持续走低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37" name="Google Shape;537;p30"/>
          <p:cNvSpPr/>
          <p:nvPr/>
        </p:nvSpPr>
        <p:spPr>
          <a:xfrm>
            <a:off x="6473279" y="3067634"/>
            <a:ext cx="3587115" cy="227965"/>
          </a:xfrm>
          <a:custGeom>
            <a:avLst/>
            <a:gdLst/>
            <a:ahLst/>
            <a:cxnLst/>
            <a:rect l="l" t="t" r="r" b="b"/>
            <a:pathLst>
              <a:path w="3587115" h="227964" extrusionOk="0">
                <a:moveTo>
                  <a:pt x="1793278" y="0"/>
                </a:moveTo>
                <a:lnTo>
                  <a:pt x="896645" y="0"/>
                </a:lnTo>
                <a:lnTo>
                  <a:pt x="0" y="0"/>
                </a:lnTo>
                <a:lnTo>
                  <a:pt x="0" y="227850"/>
                </a:lnTo>
                <a:lnTo>
                  <a:pt x="896645" y="227850"/>
                </a:lnTo>
                <a:lnTo>
                  <a:pt x="1793278" y="227850"/>
                </a:lnTo>
                <a:lnTo>
                  <a:pt x="1793278" y="0"/>
                </a:lnTo>
                <a:close/>
              </a:path>
              <a:path w="3587115" h="227964" extrusionOk="0">
                <a:moveTo>
                  <a:pt x="3586556" y="0"/>
                </a:moveTo>
                <a:lnTo>
                  <a:pt x="2689923" y="0"/>
                </a:lnTo>
                <a:lnTo>
                  <a:pt x="1793290" y="0"/>
                </a:lnTo>
                <a:lnTo>
                  <a:pt x="1793290" y="227850"/>
                </a:lnTo>
                <a:lnTo>
                  <a:pt x="2689923" y="227850"/>
                </a:lnTo>
                <a:lnTo>
                  <a:pt x="3586556" y="227850"/>
                </a:lnTo>
                <a:lnTo>
                  <a:pt x="35865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8" name="Google Shape;538;p30"/>
          <p:cNvSpPr/>
          <p:nvPr/>
        </p:nvSpPr>
        <p:spPr>
          <a:xfrm>
            <a:off x="6473279" y="3547973"/>
            <a:ext cx="3587115" cy="252729"/>
          </a:xfrm>
          <a:custGeom>
            <a:avLst/>
            <a:gdLst/>
            <a:ahLst/>
            <a:cxnLst/>
            <a:rect l="l" t="t" r="r" b="b"/>
            <a:pathLst>
              <a:path w="3587115" h="252729" extrusionOk="0">
                <a:moveTo>
                  <a:pt x="1793278" y="0"/>
                </a:moveTo>
                <a:lnTo>
                  <a:pt x="896645" y="0"/>
                </a:lnTo>
                <a:lnTo>
                  <a:pt x="0" y="0"/>
                </a:lnTo>
                <a:lnTo>
                  <a:pt x="0" y="252488"/>
                </a:lnTo>
                <a:lnTo>
                  <a:pt x="896645" y="252488"/>
                </a:lnTo>
                <a:lnTo>
                  <a:pt x="1793278" y="252488"/>
                </a:lnTo>
                <a:lnTo>
                  <a:pt x="1793278" y="0"/>
                </a:lnTo>
                <a:close/>
              </a:path>
              <a:path w="3587115" h="252729" extrusionOk="0">
                <a:moveTo>
                  <a:pt x="3586556" y="0"/>
                </a:moveTo>
                <a:lnTo>
                  <a:pt x="2689923" y="0"/>
                </a:lnTo>
                <a:lnTo>
                  <a:pt x="1793290" y="0"/>
                </a:lnTo>
                <a:lnTo>
                  <a:pt x="1793290" y="252488"/>
                </a:lnTo>
                <a:lnTo>
                  <a:pt x="2689923" y="252488"/>
                </a:lnTo>
                <a:lnTo>
                  <a:pt x="3586556" y="252488"/>
                </a:lnTo>
                <a:lnTo>
                  <a:pt x="35865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9" name="Google Shape;539;p30"/>
          <p:cNvSpPr txBox="1"/>
          <p:nvPr/>
        </p:nvSpPr>
        <p:spPr>
          <a:xfrm>
            <a:off x="3449575" y="4414576"/>
            <a:ext cx="6792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市场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对人工智能（AI）的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兴趣让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技术公司受益，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发展势头高于预期，</a:t>
            </a:r>
            <a:endParaRPr lang="zh-CN" altLang="pt-PT"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40" name="Google Shape;540;p30"/>
          <p:cNvSpPr/>
          <p:nvPr/>
        </p:nvSpPr>
        <p:spPr>
          <a:xfrm>
            <a:off x="6439052" y="6270459"/>
            <a:ext cx="3587115" cy="234315"/>
          </a:xfrm>
          <a:custGeom>
            <a:avLst/>
            <a:gdLst/>
            <a:ahLst/>
            <a:cxnLst/>
            <a:rect l="l" t="t" r="r" b="b"/>
            <a:pathLst>
              <a:path w="3587115" h="234315" extrusionOk="0">
                <a:moveTo>
                  <a:pt x="896632" y="0"/>
                </a:moveTo>
                <a:lnTo>
                  <a:pt x="0" y="0"/>
                </a:lnTo>
                <a:lnTo>
                  <a:pt x="0" y="234086"/>
                </a:lnTo>
                <a:lnTo>
                  <a:pt x="896632" y="234086"/>
                </a:lnTo>
                <a:lnTo>
                  <a:pt x="896632" y="0"/>
                </a:lnTo>
                <a:close/>
              </a:path>
              <a:path w="3587115" h="234315" extrusionOk="0">
                <a:moveTo>
                  <a:pt x="3586569" y="0"/>
                </a:moveTo>
                <a:lnTo>
                  <a:pt x="2689923" y="0"/>
                </a:lnTo>
                <a:lnTo>
                  <a:pt x="1793278" y="0"/>
                </a:lnTo>
                <a:lnTo>
                  <a:pt x="896645" y="0"/>
                </a:lnTo>
                <a:lnTo>
                  <a:pt x="896645" y="234086"/>
                </a:lnTo>
                <a:lnTo>
                  <a:pt x="1793278" y="234086"/>
                </a:lnTo>
                <a:lnTo>
                  <a:pt x="2689923" y="234086"/>
                </a:lnTo>
                <a:lnTo>
                  <a:pt x="3586569" y="234086"/>
                </a:lnTo>
                <a:lnTo>
                  <a:pt x="35865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1" name="Google Shape;541;p30"/>
          <p:cNvSpPr txBox="1"/>
          <p:nvPr/>
        </p:nvSpPr>
        <p:spPr>
          <a:xfrm>
            <a:off x="3524849" y="2439026"/>
            <a:ext cx="1870200" cy="24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altLang="pt-PT" sz="16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原材料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2" name="Google Shape;542;p30"/>
          <p:cNvSpPr/>
          <p:nvPr/>
        </p:nvSpPr>
        <p:spPr>
          <a:xfrm>
            <a:off x="3524854" y="3942275"/>
            <a:ext cx="1612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0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PT" sz="1000" b="0" i="1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数据来源: </a:t>
            </a:r>
            <a:r>
              <a:rPr lang="pt-PT" sz="1000" b="0" i="1" u="none" strike="noStrike" cap="none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彭博社</a:t>
            </a:r>
            <a:endParaRPr sz="1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43" name="Google Shape;543;p30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4" name="Google Shape;544;p30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545" name="Google Shape;545;p30"/>
          <p:cNvGraphicFramePr/>
          <p:nvPr>
            <p:custDataLst>
              <p:tags r:id="rId1"/>
            </p:custDataLst>
          </p:nvPr>
        </p:nvGraphicFramePr>
        <p:xfrm>
          <a:off x="3524841" y="2767348"/>
          <a:ext cx="6565300" cy="1092825"/>
        </p:xfrm>
        <a:graphic>
          <a:graphicData uri="http://schemas.openxmlformats.org/drawingml/2006/table">
            <a:tbl>
              <a:tblPr>
                <a:noFill/>
                <a:tableStyleId>{5F7B661B-C5D4-4832-9030-7C6E03A76BDA}</a:tableStyleId>
              </a:tblPr>
              <a:tblGrid>
                <a:gridCol w="1185550"/>
                <a:gridCol w="896625"/>
                <a:gridCol w="896625"/>
                <a:gridCol w="896625"/>
                <a:gridCol w="896625"/>
                <a:gridCol w="896625"/>
                <a:gridCol w="896625"/>
              </a:tblGrid>
              <a:tr h="328300">
                <a:tc>
                  <a:txBody>
                    <a:bodyPr/>
                    <a:lstStyle/>
                    <a:p>
                      <a:pPr marL="0" marR="0" lvl="0" indent="450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solidFill>
                            <a:srgbClr val="484546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    原料</a:t>
                      </a:r>
                      <a:endParaRPr sz="1100" b="1" u="none" strike="noStrike" cap="none">
                        <a:solidFill>
                          <a:srgbClr val="484546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12月31日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1月31日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2月28日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3月31日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4月30日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月3</a:t>
                      </a:r>
                      <a:r>
                        <a:rPr lang="pt-PT" sz="11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1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</a:t>
                      </a:r>
                      <a:endParaRPr sz="1400" u="none" strike="noStrike" cap="none"/>
                    </a:p>
                  </a:txBody>
                  <a:tcPr marL="0" marR="0" marT="0" marB="0">
                    <a:solidFill>
                      <a:srgbClr val="FAB63C"/>
                    </a:solidFill>
                  </a:tcPr>
                </a:tc>
              </a:tr>
              <a:tr h="233675">
                <a:tc rowSpan="3">
                  <a:txBody>
                    <a:bodyPr/>
                    <a:lstStyle/>
                    <a:p>
                      <a:pPr marL="0" marR="0" lvl="0" indent="450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</a:t>
                      </a: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布伦特</a:t>
                      </a:r>
                      <a:r>
                        <a:rPr lang="zh-CN" alt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原油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45085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</a:t>
                      </a: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天然气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  <a:p>
                      <a:pPr marL="0" marR="0" lvl="0" indent="45085" algn="l" rtl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</a:t>
                      </a: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黄金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85.9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84.5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83.9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79.8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79.5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</a:t>
                      </a:r>
                      <a:r>
                        <a:rPr lang="pt-PT" sz="1100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2.7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336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76.3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57.4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46.7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47.8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38.5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26.9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</a:tr>
              <a:tr h="297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1 824.0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1 929.6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1 829.4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1 969.3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1 990.0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1 9</a:t>
                      </a:r>
                      <a:r>
                        <a:rPr lang="pt-PT" sz="1100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65.2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/>
        </p:nvSpPr>
        <p:spPr>
          <a:xfrm>
            <a:off x="457200" y="1511998"/>
            <a:ext cx="2675255" cy="5773374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129525" rIns="0" bIns="0" anchor="t" anchorCtr="0">
            <a:spAutoFit/>
          </a:bodyPr>
          <a:lstStyle/>
          <a:p>
            <a:pPr marL="154305" marR="66992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669925" lvl="0" indent="0" algn="l" rtl="0">
              <a:lnSpc>
                <a:spcPct val="118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6443510" y="3212693"/>
            <a:ext cx="3584575" cy="244475"/>
          </a:xfrm>
          <a:custGeom>
            <a:avLst/>
            <a:gdLst/>
            <a:ahLst/>
            <a:cxnLst/>
            <a:rect l="l" t="t" r="r" b="b"/>
            <a:pathLst>
              <a:path w="3584575" h="244475" extrusionOk="0">
                <a:moveTo>
                  <a:pt x="896086" y="0"/>
                </a:moveTo>
                <a:lnTo>
                  <a:pt x="0" y="0"/>
                </a:lnTo>
                <a:lnTo>
                  <a:pt x="0" y="244246"/>
                </a:lnTo>
                <a:lnTo>
                  <a:pt x="896086" y="244246"/>
                </a:lnTo>
                <a:lnTo>
                  <a:pt x="896086" y="0"/>
                </a:lnTo>
                <a:close/>
              </a:path>
              <a:path w="3584575" h="244475" extrusionOk="0">
                <a:moveTo>
                  <a:pt x="3584359" y="0"/>
                </a:moveTo>
                <a:lnTo>
                  <a:pt x="2688272" y="0"/>
                </a:lnTo>
                <a:lnTo>
                  <a:pt x="1792185" y="0"/>
                </a:lnTo>
                <a:lnTo>
                  <a:pt x="896099" y="0"/>
                </a:lnTo>
                <a:lnTo>
                  <a:pt x="896099" y="244246"/>
                </a:lnTo>
                <a:lnTo>
                  <a:pt x="1792185" y="244246"/>
                </a:lnTo>
                <a:lnTo>
                  <a:pt x="2688272" y="244246"/>
                </a:lnTo>
                <a:lnTo>
                  <a:pt x="3584359" y="244246"/>
                </a:lnTo>
                <a:lnTo>
                  <a:pt x="35843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6443510" y="3701173"/>
            <a:ext cx="3584575" cy="234315"/>
          </a:xfrm>
          <a:custGeom>
            <a:avLst/>
            <a:gdLst/>
            <a:ahLst/>
            <a:cxnLst/>
            <a:rect l="l" t="t" r="r" b="b"/>
            <a:pathLst>
              <a:path w="3584575" h="234314" extrusionOk="0">
                <a:moveTo>
                  <a:pt x="896086" y="0"/>
                </a:moveTo>
                <a:lnTo>
                  <a:pt x="0" y="0"/>
                </a:lnTo>
                <a:lnTo>
                  <a:pt x="0" y="233934"/>
                </a:lnTo>
                <a:lnTo>
                  <a:pt x="896086" y="233934"/>
                </a:lnTo>
                <a:lnTo>
                  <a:pt x="896086" y="0"/>
                </a:lnTo>
                <a:close/>
              </a:path>
              <a:path w="3584575" h="234314" extrusionOk="0">
                <a:moveTo>
                  <a:pt x="3584359" y="0"/>
                </a:moveTo>
                <a:lnTo>
                  <a:pt x="2688272" y="0"/>
                </a:lnTo>
                <a:lnTo>
                  <a:pt x="1792185" y="0"/>
                </a:lnTo>
                <a:lnTo>
                  <a:pt x="896099" y="0"/>
                </a:lnTo>
                <a:lnTo>
                  <a:pt x="896099" y="233934"/>
                </a:lnTo>
                <a:lnTo>
                  <a:pt x="1792185" y="233934"/>
                </a:lnTo>
                <a:lnTo>
                  <a:pt x="2688272" y="233934"/>
                </a:lnTo>
                <a:lnTo>
                  <a:pt x="3584359" y="233934"/>
                </a:lnTo>
                <a:lnTo>
                  <a:pt x="35843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6443510" y="4179353"/>
            <a:ext cx="3584575" cy="244475"/>
          </a:xfrm>
          <a:custGeom>
            <a:avLst/>
            <a:gdLst/>
            <a:ahLst/>
            <a:cxnLst/>
            <a:rect l="l" t="t" r="r" b="b"/>
            <a:pathLst>
              <a:path w="3584575" h="244475" extrusionOk="0">
                <a:moveTo>
                  <a:pt x="896086" y="0"/>
                </a:moveTo>
                <a:lnTo>
                  <a:pt x="0" y="0"/>
                </a:lnTo>
                <a:lnTo>
                  <a:pt x="0" y="244259"/>
                </a:lnTo>
                <a:lnTo>
                  <a:pt x="896086" y="244259"/>
                </a:lnTo>
                <a:lnTo>
                  <a:pt x="896086" y="0"/>
                </a:lnTo>
                <a:close/>
              </a:path>
              <a:path w="3584575" h="244475" extrusionOk="0">
                <a:moveTo>
                  <a:pt x="3584359" y="0"/>
                </a:moveTo>
                <a:lnTo>
                  <a:pt x="2688272" y="0"/>
                </a:lnTo>
                <a:lnTo>
                  <a:pt x="1792185" y="0"/>
                </a:lnTo>
                <a:lnTo>
                  <a:pt x="896099" y="0"/>
                </a:lnTo>
                <a:lnTo>
                  <a:pt x="896099" y="244259"/>
                </a:lnTo>
                <a:lnTo>
                  <a:pt x="1792185" y="244259"/>
                </a:lnTo>
                <a:lnTo>
                  <a:pt x="2688272" y="244259"/>
                </a:lnTo>
                <a:lnTo>
                  <a:pt x="3584359" y="244259"/>
                </a:lnTo>
                <a:lnTo>
                  <a:pt x="35843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6443510" y="4667834"/>
            <a:ext cx="3584575" cy="244475"/>
          </a:xfrm>
          <a:custGeom>
            <a:avLst/>
            <a:gdLst/>
            <a:ahLst/>
            <a:cxnLst/>
            <a:rect l="l" t="t" r="r" b="b"/>
            <a:pathLst>
              <a:path w="3584575" h="244475" extrusionOk="0">
                <a:moveTo>
                  <a:pt x="896086" y="0"/>
                </a:moveTo>
                <a:lnTo>
                  <a:pt x="0" y="0"/>
                </a:lnTo>
                <a:lnTo>
                  <a:pt x="0" y="244246"/>
                </a:lnTo>
                <a:lnTo>
                  <a:pt x="896086" y="244246"/>
                </a:lnTo>
                <a:lnTo>
                  <a:pt x="896086" y="0"/>
                </a:lnTo>
                <a:close/>
              </a:path>
              <a:path w="3584575" h="244475" extrusionOk="0">
                <a:moveTo>
                  <a:pt x="3584359" y="0"/>
                </a:moveTo>
                <a:lnTo>
                  <a:pt x="2688272" y="0"/>
                </a:lnTo>
                <a:lnTo>
                  <a:pt x="1792185" y="0"/>
                </a:lnTo>
                <a:lnTo>
                  <a:pt x="896099" y="0"/>
                </a:lnTo>
                <a:lnTo>
                  <a:pt x="896099" y="244246"/>
                </a:lnTo>
                <a:lnTo>
                  <a:pt x="1792185" y="244246"/>
                </a:lnTo>
                <a:lnTo>
                  <a:pt x="2688272" y="244246"/>
                </a:lnTo>
                <a:lnTo>
                  <a:pt x="3584359" y="244246"/>
                </a:lnTo>
                <a:lnTo>
                  <a:pt x="35843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55" name="Google Shape;555;p31"/>
          <p:cNvSpPr txBox="1"/>
          <p:nvPr/>
        </p:nvSpPr>
        <p:spPr>
          <a:xfrm>
            <a:off x="3417732" y="1537390"/>
            <a:ext cx="2187774" cy="30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5080" lvl="0" indent="12700" algn="just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股票市场（变化率）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3362376" y="5131925"/>
            <a:ext cx="15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0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PT" sz="1000" b="0" i="1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数据来源: </a:t>
            </a:r>
            <a:r>
              <a:rPr lang="pt-PT" sz="1000" b="0" i="1" u="none" strike="noStrike" cap="none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彭博社</a:t>
            </a:r>
            <a:endParaRPr sz="10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557" name="Google Shape;557;p31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31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559" name="Google Shape;559;p31"/>
          <p:cNvGraphicFramePr/>
          <p:nvPr/>
        </p:nvGraphicFramePr>
        <p:xfrm>
          <a:off x="3467266" y="1981937"/>
          <a:ext cx="6560750" cy="3073850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1270575"/>
                <a:gridCol w="810300"/>
                <a:gridCol w="895975"/>
                <a:gridCol w="895975"/>
                <a:gridCol w="895975"/>
                <a:gridCol w="895975"/>
                <a:gridCol w="895975"/>
              </a:tblGrid>
              <a:tr h="3483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u="none" strike="noStrike" cap="none">
                          <a:solidFill>
                            <a:srgbClr val="484546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  股市</a:t>
                      </a:r>
                      <a:endParaRPr sz="115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88275" marB="0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066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12月31日</a:t>
                      </a:r>
                      <a:endParaRPr sz="115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882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1月31日</a:t>
                      </a:r>
                      <a:endParaRPr sz="115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882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2月28日</a:t>
                      </a:r>
                      <a:endParaRPr sz="115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882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u="none" strike="noStrike" cap="none"/>
                        <a:t>3</a:t>
                      </a: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150" b="1" u="none" strike="noStrike" cap="none"/>
                        <a:t>31</a:t>
                      </a: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15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882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u="none" strike="noStrike" cap="none"/>
                        <a:t>4</a:t>
                      </a: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150" b="1" u="none" strike="noStrike" cap="none"/>
                        <a:t>30</a:t>
                      </a: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15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882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/>
                        <a:t>5</a:t>
                      </a: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150" b="1" u="none" strike="noStrike" cap="none"/>
                        <a:t>3</a:t>
                      </a:r>
                      <a:r>
                        <a:rPr lang="pt-PT" sz="1150" b="1"/>
                        <a:t>1</a:t>
                      </a:r>
                      <a:r>
                        <a:rPr lang="pt-PT" sz="1150" b="1" i="0" u="none" strike="noStrike" cap="none"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150" b="1" i="0" u="none" strike="noStrike" cap="none"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882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道琼斯</a:t>
                      </a:r>
                      <a:endParaRPr sz="1150" b="1" i="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-4.2%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2.8%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-4.2%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1.9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2.5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-3.5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标准普尔 500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-5.9%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6.2%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-2.6%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3.5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1.5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0.2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纳斯达克100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-9.1%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10.6%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-0.5%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9.5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0.5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7.6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33675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斯托克 600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2550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-3.4%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6.7%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1.7%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-0.7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1.9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-3.2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斯托克 50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-4.3%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9.7%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</a:t>
                      </a:r>
                      <a:r>
                        <a:rPr lang="pt-PT" sz="1100" u="none" strike="noStrike" cap="none"/>
                        <a:t>0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-3.2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富时 100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-1.6%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4.3%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1.3%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-3.1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3.1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-5.4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德国DAX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-3.3%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8.7%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1.6%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</a:t>
                      </a:r>
                      <a:r>
                        <a:rPr lang="pt-PT" sz="1100" u="none" strike="noStrike" cap="none"/>
                        <a:t>7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1.</a:t>
                      </a:r>
                      <a:r>
                        <a:rPr lang="pt-PT" sz="1100" u="none" strike="noStrike" cap="none"/>
                        <a:t>9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-1.6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法国CAC40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-3.9%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9.4%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2.6%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0.7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2.3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-5.2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富时MIB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-3.7%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12.2%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3.3%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-1.3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-0.1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</a:t>
                      </a:r>
                      <a:r>
                        <a:rPr lang="pt-PT" sz="1100"/>
                        <a:t>3.8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西班牙IBEX35</a:t>
                      </a:r>
                      <a:endParaRPr sz="115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7625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-1.6%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9.8%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4.0%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-1.7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0.1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-2.1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297175">
                <a:tc>
                  <a:txBody>
                    <a:bodyPr/>
                    <a:lstStyle/>
                    <a:p>
                      <a:pPr marL="45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 panose="020B0604020202020204"/>
                        <a:buNone/>
                      </a:pPr>
                      <a:r>
                        <a:rPr lang="pt-PT" sz="115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菲律宾马尼拉</a:t>
                      </a:r>
                      <a:r>
                        <a:rPr lang="pt-PT" sz="800" b="1" i="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PSI</a:t>
                      </a:r>
                      <a:endParaRPr sz="800" b="1" i="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73650" marB="0"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-2.3%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2.8%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2.9%</a:t>
                      </a:r>
                      <a:endParaRPr sz="1400" u="none" strike="noStrike" cap="none"/>
                    </a:p>
                  </a:txBody>
                  <a:tcPr marL="0" marR="0" marT="12075" marB="0">
                    <a:lnL w="12700" cap="flat" cmpd="sng">
                      <a:solidFill>
                        <a:srgbClr val="5E5D5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-0.2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2.7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1414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-7.8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%</a:t>
                      </a:r>
                      <a:endParaRPr sz="1400" u="none" strike="noStrike" cap="none"/>
                    </a:p>
                  </a:txBody>
                  <a:tcPr marL="0" marR="0" marT="12075" marB="0">
                    <a:lnL w="952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"/>
          <p:cNvSpPr txBox="1"/>
          <p:nvPr/>
        </p:nvSpPr>
        <p:spPr>
          <a:xfrm>
            <a:off x="3441701" y="1428692"/>
            <a:ext cx="367568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五. 主要统计信息发布日程表</a:t>
            </a:r>
            <a:endParaRPr sz="20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565" name="Google Shape;565;p32"/>
          <p:cNvGraphicFramePr/>
          <p:nvPr/>
        </p:nvGraphicFramePr>
        <p:xfrm>
          <a:off x="1841500" y="1952625"/>
          <a:ext cx="6705600" cy="5034450"/>
        </p:xfrm>
        <a:graphic>
          <a:graphicData uri="http://schemas.openxmlformats.org/drawingml/2006/table">
            <a:tbl>
              <a:tblPr>
                <a:noFill/>
                <a:tableStyleId>{5F7B661B-C5D4-4832-9030-7C6E03A76BDA}</a:tableStyleId>
              </a:tblPr>
              <a:tblGrid>
                <a:gridCol w="1028975"/>
                <a:gridCol w="3162025"/>
                <a:gridCol w="1066800"/>
                <a:gridCol w="1447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数据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内容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月份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备注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AF4C"/>
                    </a:solidFill>
                  </a:tcPr>
                </a:tc>
              </a:tr>
              <a:tr h="31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建筑生产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546"/>
                        </a:buClr>
                        <a:buSzPts val="1200"/>
                        <a:buFont typeface="Tahoma" panose="020B060403050404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9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工业生产指数</a:t>
                      </a:r>
                      <a:endParaRPr sz="1200" b="1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</a:tr>
              <a:tr h="25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月9日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国际贸易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月1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服务营业额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</a:tr>
              <a:tr h="29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月1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航空运输快速统计</a:t>
                      </a:r>
                      <a:endParaRPr sz="1200" b="1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月1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通胀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</a:tr>
              <a:tr h="31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月1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旅游业</a:t>
                      </a:r>
                      <a:endParaRPr sz="1200" b="1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月1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美联储</a:t>
                      </a:r>
                      <a:endParaRPr sz="1200" b="1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</a:tr>
              <a:tr h="25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月1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欧洲央行会</a:t>
                      </a:r>
                      <a:endParaRPr sz="1200" b="1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加息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23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按机构部门划分的季度国民账户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第1季度</a:t>
                      </a:r>
                      <a:endParaRPr sz="1200" b="1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29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月度就业和失业估计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29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展望调查问卷</a:t>
                      </a:r>
                      <a:endParaRPr sz="1200" b="1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29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零售贸易额</a:t>
                      </a:r>
                      <a:endParaRPr sz="1200" b="1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5月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月3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通货膨胀 - 快速估算 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月3</a:t>
                      </a: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0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 panose="020F0502020204030204"/>
                        <a:buNone/>
                      </a:pP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旅游活动 - 快速估计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E0BF"/>
                    </a:solidFill>
                  </a:tcPr>
                </a:tc>
              </a:tr>
              <a:tr h="29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7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月3日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工业生产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200" b="1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月</a:t>
                      </a:r>
                      <a:endParaRPr sz="1400" b="1" u="none" strike="noStrike" cap="none"/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4546"/>
                        </a:buClr>
                        <a:buSzPts val="1200"/>
                        <a:buFont typeface="Tahoma" panose="020B0604030504040204"/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66" name="Google Shape;566;p32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7" name="Google Shape;567;p32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3"/>
          <p:cNvSpPr/>
          <p:nvPr/>
        </p:nvSpPr>
        <p:spPr>
          <a:xfrm>
            <a:off x="0" y="0"/>
            <a:ext cx="10692130" cy="2357755"/>
          </a:xfrm>
          <a:custGeom>
            <a:avLst/>
            <a:gdLst/>
            <a:ahLst/>
            <a:cxnLst/>
            <a:rect l="l" t="t" r="r" b="b"/>
            <a:pathLst>
              <a:path w="10692130" h="2357755" extrusionOk="0">
                <a:moveTo>
                  <a:pt x="10692003" y="0"/>
                </a:moveTo>
                <a:lnTo>
                  <a:pt x="0" y="0"/>
                </a:lnTo>
                <a:lnTo>
                  <a:pt x="0" y="1443697"/>
                </a:lnTo>
                <a:lnTo>
                  <a:pt x="0" y="2357704"/>
                </a:lnTo>
                <a:lnTo>
                  <a:pt x="10692003" y="2357704"/>
                </a:lnTo>
                <a:lnTo>
                  <a:pt x="10692003" y="1443697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3" name="Google Shape;573;p33"/>
          <p:cNvSpPr/>
          <p:nvPr/>
        </p:nvSpPr>
        <p:spPr>
          <a:xfrm>
            <a:off x="0" y="7272007"/>
            <a:ext cx="10692130" cy="288290"/>
          </a:xfrm>
          <a:custGeom>
            <a:avLst/>
            <a:gdLst/>
            <a:ahLst/>
            <a:cxnLst/>
            <a:rect l="l" t="t" r="r" b="b"/>
            <a:pathLst>
              <a:path w="10692130" h="288290" extrusionOk="0">
                <a:moveTo>
                  <a:pt x="10692003" y="0"/>
                </a:moveTo>
                <a:lnTo>
                  <a:pt x="0" y="0"/>
                </a:lnTo>
                <a:lnTo>
                  <a:pt x="0" y="287997"/>
                </a:lnTo>
                <a:lnTo>
                  <a:pt x="10692003" y="287997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74" name="Google Shape;574;p33"/>
          <p:cNvGrpSpPr/>
          <p:nvPr/>
        </p:nvGrpSpPr>
        <p:grpSpPr>
          <a:xfrm>
            <a:off x="471665" y="1443685"/>
            <a:ext cx="9749155" cy="1368425"/>
            <a:chOff x="471665" y="1443685"/>
            <a:chExt cx="9749155" cy="1368425"/>
          </a:xfrm>
        </p:grpSpPr>
        <p:sp>
          <p:nvSpPr>
            <p:cNvPr id="575" name="Google Shape;575;p33"/>
            <p:cNvSpPr/>
            <p:nvPr/>
          </p:nvSpPr>
          <p:spPr>
            <a:xfrm>
              <a:off x="471665" y="1443685"/>
              <a:ext cx="9749155" cy="1368425"/>
            </a:xfrm>
            <a:custGeom>
              <a:avLst/>
              <a:gdLst/>
              <a:ahLst/>
              <a:cxnLst/>
              <a:rect l="l" t="t" r="r" b="b"/>
              <a:pathLst>
                <a:path w="9749155" h="1368425" extrusionOk="0">
                  <a:moveTo>
                    <a:pt x="9748659" y="0"/>
                  </a:moveTo>
                  <a:lnTo>
                    <a:pt x="0" y="0"/>
                  </a:lnTo>
                  <a:lnTo>
                    <a:pt x="0" y="1367853"/>
                  </a:lnTo>
                  <a:lnTo>
                    <a:pt x="9748659" y="1367853"/>
                  </a:lnTo>
                  <a:lnTo>
                    <a:pt x="9748659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471665" y="1443685"/>
              <a:ext cx="9749155" cy="1368425"/>
            </a:xfrm>
            <a:custGeom>
              <a:avLst/>
              <a:gdLst/>
              <a:ahLst/>
              <a:cxnLst/>
              <a:rect l="l" t="t" r="r" b="b"/>
              <a:pathLst>
                <a:path w="9749155" h="1368425" extrusionOk="0">
                  <a:moveTo>
                    <a:pt x="9748659" y="1367853"/>
                  </a:moveTo>
                  <a:lnTo>
                    <a:pt x="0" y="1367853"/>
                  </a:lnTo>
                  <a:lnTo>
                    <a:pt x="0" y="0"/>
                  </a:lnTo>
                  <a:lnTo>
                    <a:pt x="9748659" y="0"/>
                  </a:lnTo>
                  <a:lnTo>
                    <a:pt x="9748659" y="1367853"/>
                  </a:lnTo>
                  <a:close/>
                </a:path>
              </a:pathLst>
            </a:custGeom>
            <a:noFill/>
            <a:ln w="28925" cap="flat" cmpd="sng">
              <a:solidFill>
                <a:srgbClr val="484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77" name="Google Shape;577;p33"/>
          <p:cNvSpPr/>
          <p:nvPr/>
        </p:nvSpPr>
        <p:spPr>
          <a:xfrm>
            <a:off x="1993454" y="3953966"/>
            <a:ext cx="2464805" cy="65735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6273381" y="3606467"/>
            <a:ext cx="1526397" cy="123410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2101126" y="5598787"/>
            <a:ext cx="2474252" cy="87255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5856301" y="5791541"/>
            <a:ext cx="2845304" cy="49009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1" name="Google Shape;581;p33"/>
          <p:cNvSpPr txBox="1"/>
          <p:nvPr/>
        </p:nvSpPr>
        <p:spPr>
          <a:xfrm>
            <a:off x="457192" y="1429211"/>
            <a:ext cx="9777732" cy="974626"/>
          </a:xfrm>
          <a:prstGeom prst="rect">
            <a:avLst/>
          </a:prstGeom>
          <a:solidFill>
            <a:srgbClr val="41414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pt-PT" sz="3200" b="0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本报告由以下机构赞助: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5c68ffc82_0_73"/>
          <p:cNvSpPr/>
          <p:nvPr/>
        </p:nvSpPr>
        <p:spPr>
          <a:xfrm>
            <a:off x="27363" y="3145519"/>
            <a:ext cx="10692130" cy="4248150"/>
          </a:xfrm>
          <a:custGeom>
            <a:avLst/>
            <a:gdLst/>
            <a:ahLst/>
            <a:cxnLst/>
            <a:rect l="l" t="t" r="r" b="b"/>
            <a:pathLst>
              <a:path w="10692130" h="4248150" extrusionOk="0">
                <a:moveTo>
                  <a:pt x="10692003" y="0"/>
                </a:moveTo>
                <a:lnTo>
                  <a:pt x="0" y="0"/>
                </a:lnTo>
                <a:lnTo>
                  <a:pt x="0" y="3776332"/>
                </a:lnTo>
                <a:lnTo>
                  <a:pt x="0" y="4248010"/>
                </a:lnTo>
                <a:lnTo>
                  <a:pt x="10692003" y="4248010"/>
                </a:lnTo>
                <a:lnTo>
                  <a:pt x="10692003" y="3776332"/>
                </a:lnTo>
                <a:lnTo>
                  <a:pt x="10692003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" name="Google Shape;116;g245c68ffc82_0_73"/>
          <p:cNvSpPr/>
          <p:nvPr/>
        </p:nvSpPr>
        <p:spPr>
          <a:xfrm>
            <a:off x="1495729" y="733117"/>
            <a:ext cx="8057700" cy="66381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g245c68ffc82_0_73"/>
          <p:cNvSpPr txBox="1"/>
          <p:nvPr/>
        </p:nvSpPr>
        <p:spPr>
          <a:xfrm>
            <a:off x="4917863" y="179286"/>
            <a:ext cx="9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14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pt-PT" sz="2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索引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g245c68ffc82_0_73"/>
          <p:cNvSpPr txBox="1"/>
          <p:nvPr/>
        </p:nvSpPr>
        <p:spPr>
          <a:xfrm>
            <a:off x="1747872" y="888741"/>
            <a:ext cx="7553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508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>
                <a:solidFill>
                  <a:srgbClr val="FAB53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国际形势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g245c68ffc82_0_73"/>
          <p:cNvSpPr txBox="1"/>
          <p:nvPr/>
        </p:nvSpPr>
        <p:spPr>
          <a:xfrm>
            <a:off x="1824422" y="2592557"/>
            <a:ext cx="264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>
                <a:solidFill>
                  <a:srgbClr val="FAB53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国情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" name="Google Shape;120;g245c68ffc82_0_73"/>
          <p:cNvSpPr txBox="1"/>
          <p:nvPr/>
        </p:nvSpPr>
        <p:spPr>
          <a:xfrm>
            <a:off x="1829291" y="6376680"/>
            <a:ext cx="32244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>
                <a:solidFill>
                  <a:srgbClr val="FAB53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附加主题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5080" lvl="0" indent="2222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g245c68ffc82_0_73"/>
          <p:cNvSpPr txBox="1"/>
          <p:nvPr/>
        </p:nvSpPr>
        <p:spPr>
          <a:xfrm>
            <a:off x="1876467" y="6914803"/>
            <a:ext cx="2725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>
                <a:solidFill>
                  <a:srgbClr val="FAB53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金融市场</a:t>
            </a:r>
            <a:r>
              <a:rPr lang="pt-PT" sz="1400" b="1" i="0" u="none" strike="noStrike" cap="none">
                <a:solidFill>
                  <a:srgbClr val="48454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主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g245c68ffc82_0_73"/>
          <p:cNvSpPr txBox="1"/>
          <p:nvPr/>
        </p:nvSpPr>
        <p:spPr>
          <a:xfrm>
            <a:off x="2009407" y="1094765"/>
            <a:ext cx="807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战争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23" name="Google Shape;123;g245c68ffc82_0_73"/>
          <p:cNvSpPr txBox="1"/>
          <p:nvPr/>
        </p:nvSpPr>
        <p:spPr>
          <a:xfrm>
            <a:off x="2013845" y="1573924"/>
            <a:ext cx="807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美国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24" name="Google Shape;124;g245c68ffc82_0_73"/>
          <p:cNvSpPr txBox="1"/>
          <p:nvPr/>
        </p:nvSpPr>
        <p:spPr>
          <a:xfrm>
            <a:off x="2025037" y="1835059"/>
            <a:ext cx="807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英国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25" name="Google Shape;125;g245c68ffc82_0_73"/>
          <p:cNvSpPr txBox="1"/>
          <p:nvPr/>
        </p:nvSpPr>
        <p:spPr>
          <a:xfrm>
            <a:off x="2009407" y="2096164"/>
            <a:ext cx="807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欧元区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26" name="Google Shape;126;g245c68ffc82_0_73"/>
          <p:cNvSpPr txBox="1"/>
          <p:nvPr/>
        </p:nvSpPr>
        <p:spPr>
          <a:xfrm>
            <a:off x="2009408" y="2793157"/>
            <a:ext cx="8076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zh-CN" sz="1300" b="1" i="0" u="none" strike="noStrike" cap="none">
                <a:solidFill>
                  <a:srgbClr val="FFFFFF"/>
                </a:solidFill>
                <a:latin typeface="Tahoma" panose="020B0604030504040204"/>
                <a:ea typeface="宋体" panose="02010600030101010101" pitchFamily="2" charset="-122"/>
                <a:cs typeface="Tahoma" panose="020B0604030504040204"/>
                <a:sym typeface="Tahoma" panose="020B0604030504040204"/>
              </a:rPr>
              <a:t>新冠疫情</a:t>
            </a:r>
            <a:endParaRPr lang="zh-CN" sz="1300" b="1" i="0" u="none" strike="noStrike" cap="none">
              <a:solidFill>
                <a:srgbClr val="FFFFFF"/>
              </a:solidFill>
              <a:latin typeface="Tahoma" panose="020B0604030504040204"/>
              <a:ea typeface="宋体" panose="02010600030101010101" pitchFamily="2" charset="-122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27" name="Google Shape;127;g245c68ffc82_0_73"/>
          <p:cNvSpPr txBox="1"/>
          <p:nvPr/>
        </p:nvSpPr>
        <p:spPr>
          <a:xfrm>
            <a:off x="1959299" y="3055525"/>
            <a:ext cx="1302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工业及建筑业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28" name="Google Shape;128;g245c68ffc82_0_73"/>
          <p:cNvSpPr txBox="1"/>
          <p:nvPr/>
        </p:nvSpPr>
        <p:spPr>
          <a:xfrm>
            <a:off x="2021559" y="3394137"/>
            <a:ext cx="694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服务业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29" name="Google Shape;129;g245c68ffc82_0_73"/>
          <p:cNvSpPr txBox="1"/>
          <p:nvPr/>
        </p:nvSpPr>
        <p:spPr>
          <a:xfrm>
            <a:off x="2031915" y="3696384"/>
            <a:ext cx="651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旅游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0" name="Google Shape;130;g245c68ffc82_0_73"/>
          <p:cNvSpPr txBox="1"/>
          <p:nvPr/>
        </p:nvSpPr>
        <p:spPr>
          <a:xfrm>
            <a:off x="2040487" y="3981361"/>
            <a:ext cx="633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能源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1" name="Google Shape;131;g245c68ffc82_0_73"/>
          <p:cNvSpPr txBox="1"/>
          <p:nvPr/>
        </p:nvSpPr>
        <p:spPr>
          <a:xfrm>
            <a:off x="2045880" y="4242911"/>
            <a:ext cx="651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通胀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2" name="Google Shape;132;g245c68ffc82_0_73"/>
          <p:cNvSpPr txBox="1"/>
          <p:nvPr/>
        </p:nvSpPr>
        <p:spPr>
          <a:xfrm>
            <a:off x="2040487" y="4527888"/>
            <a:ext cx="1649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货物出口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3" name="Google Shape;133;g245c68ffc82_0_73"/>
          <p:cNvSpPr txBox="1"/>
          <p:nvPr/>
        </p:nvSpPr>
        <p:spPr>
          <a:xfrm>
            <a:off x="2040487" y="4785062"/>
            <a:ext cx="1302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外部账户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4" name="Google Shape;134;g245c68ffc82_0_73"/>
          <p:cNvSpPr txBox="1"/>
          <p:nvPr/>
        </p:nvSpPr>
        <p:spPr>
          <a:xfrm>
            <a:off x="2054092" y="5046612"/>
            <a:ext cx="1640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劳动力市场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5" name="Google Shape;135;g245c68ffc82_0_73"/>
          <p:cNvSpPr txBox="1"/>
          <p:nvPr/>
        </p:nvSpPr>
        <p:spPr>
          <a:xfrm>
            <a:off x="2054092" y="5284124"/>
            <a:ext cx="1369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欧盟资金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6" name="Google Shape;136;g245c68ffc82_0_73"/>
          <p:cNvSpPr txBox="1"/>
          <p:nvPr/>
        </p:nvSpPr>
        <p:spPr>
          <a:xfrm>
            <a:off x="2071976" y="5540432"/>
            <a:ext cx="807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公共账户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7" name="Google Shape;137;g245c68ffc82_0_73"/>
          <p:cNvSpPr txBox="1"/>
          <p:nvPr/>
        </p:nvSpPr>
        <p:spPr>
          <a:xfrm>
            <a:off x="2037116" y="5817325"/>
            <a:ext cx="2219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2023年第一季度GDP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8" name="Google Shape;138;g245c68ffc82_0_73"/>
          <p:cNvSpPr txBox="1"/>
          <p:nvPr/>
        </p:nvSpPr>
        <p:spPr>
          <a:xfrm>
            <a:off x="2034789" y="6094268"/>
            <a:ext cx="1643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未来季度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9" name="Google Shape;139;g245c68ffc82_0_73"/>
          <p:cNvSpPr txBox="1"/>
          <p:nvPr/>
        </p:nvSpPr>
        <p:spPr>
          <a:xfrm>
            <a:off x="3146810" y="7039738"/>
            <a:ext cx="637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sng" strike="noStrike" cap="none" baseline="30000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" name="Google Shape;140;g245c68ffc82_0_73"/>
          <p:cNvSpPr txBox="1"/>
          <p:nvPr/>
        </p:nvSpPr>
        <p:spPr>
          <a:xfrm>
            <a:off x="9093903" y="1565790"/>
            <a:ext cx="8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Google Shape;141;g245c68ffc82_0_73"/>
          <p:cNvSpPr txBox="1"/>
          <p:nvPr/>
        </p:nvSpPr>
        <p:spPr>
          <a:xfrm>
            <a:off x="8992218" y="1800332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8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" name="Google Shape;142;g245c68ffc82_0_73"/>
          <p:cNvSpPr txBox="1"/>
          <p:nvPr/>
        </p:nvSpPr>
        <p:spPr>
          <a:xfrm>
            <a:off x="8986862" y="2048961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8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g245c68ffc82_0_73"/>
          <p:cNvSpPr txBox="1"/>
          <p:nvPr/>
        </p:nvSpPr>
        <p:spPr>
          <a:xfrm>
            <a:off x="9013929" y="2777070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g245c68ffc82_0_73"/>
          <p:cNvSpPr txBox="1"/>
          <p:nvPr/>
        </p:nvSpPr>
        <p:spPr>
          <a:xfrm>
            <a:off x="9013929" y="3044152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" name="Google Shape;145;g245c68ffc82_0_73"/>
          <p:cNvSpPr txBox="1"/>
          <p:nvPr/>
        </p:nvSpPr>
        <p:spPr>
          <a:xfrm>
            <a:off x="9019395" y="3334243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6" name="Google Shape;146;g245c68ffc82_0_73"/>
          <p:cNvSpPr txBox="1"/>
          <p:nvPr/>
        </p:nvSpPr>
        <p:spPr>
          <a:xfrm>
            <a:off x="9013929" y="3631855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g245c68ffc82_0_73"/>
          <p:cNvSpPr txBox="1"/>
          <p:nvPr/>
        </p:nvSpPr>
        <p:spPr>
          <a:xfrm>
            <a:off x="9008483" y="6869150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g245c68ffc82_0_73"/>
          <p:cNvSpPr txBox="1"/>
          <p:nvPr/>
        </p:nvSpPr>
        <p:spPr>
          <a:xfrm>
            <a:off x="8998113" y="6606225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Google Shape;149;g245c68ffc82_0_73"/>
          <p:cNvSpPr txBox="1"/>
          <p:nvPr/>
        </p:nvSpPr>
        <p:spPr>
          <a:xfrm>
            <a:off x="9008483" y="6066110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150;g245c68ffc82_0_73"/>
          <p:cNvSpPr txBox="1"/>
          <p:nvPr/>
        </p:nvSpPr>
        <p:spPr>
          <a:xfrm>
            <a:off x="9013929" y="3946683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1" name="Google Shape;151;g245c68ffc82_0_73"/>
          <p:cNvSpPr txBox="1"/>
          <p:nvPr/>
        </p:nvSpPr>
        <p:spPr>
          <a:xfrm>
            <a:off x="9018698" y="4222251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2" name="Google Shape;152;g245c68ffc82_0_73"/>
          <p:cNvSpPr txBox="1"/>
          <p:nvPr/>
        </p:nvSpPr>
        <p:spPr>
          <a:xfrm>
            <a:off x="9015913" y="4538831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g245c68ffc82_0_73"/>
          <p:cNvSpPr txBox="1"/>
          <p:nvPr/>
        </p:nvSpPr>
        <p:spPr>
          <a:xfrm>
            <a:off x="8999251" y="4799879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g245c68ffc82_0_73"/>
          <p:cNvSpPr txBox="1"/>
          <p:nvPr/>
        </p:nvSpPr>
        <p:spPr>
          <a:xfrm>
            <a:off x="9008483" y="5074369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g245c68ffc82_0_73"/>
          <p:cNvSpPr txBox="1"/>
          <p:nvPr/>
        </p:nvSpPr>
        <p:spPr>
          <a:xfrm>
            <a:off x="9009372" y="5316291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g245c68ffc82_0_73"/>
          <p:cNvSpPr txBox="1"/>
          <p:nvPr/>
        </p:nvSpPr>
        <p:spPr>
          <a:xfrm>
            <a:off x="8998113" y="5567851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Google Shape;157;g245c68ffc82_0_73"/>
          <p:cNvSpPr txBox="1"/>
          <p:nvPr/>
        </p:nvSpPr>
        <p:spPr>
          <a:xfrm>
            <a:off x="9010107" y="5816480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g245c68ffc82_0_73"/>
          <p:cNvSpPr txBox="1"/>
          <p:nvPr/>
        </p:nvSpPr>
        <p:spPr>
          <a:xfrm>
            <a:off x="8986862" y="1258783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5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g245c68ffc82_0_73"/>
          <p:cNvSpPr txBox="1"/>
          <p:nvPr/>
        </p:nvSpPr>
        <p:spPr>
          <a:xfrm>
            <a:off x="1876467" y="7162823"/>
            <a:ext cx="2725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>
                <a:solidFill>
                  <a:srgbClr val="FAB53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5. 主要统计信息</a:t>
            </a:r>
            <a:r>
              <a:rPr lang="pt-PT" sz="1400" b="1" i="0" u="none" strike="noStrike" cap="none">
                <a:solidFill>
                  <a:srgbClr val="48454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主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g245c68ffc82_0_73"/>
          <p:cNvSpPr txBox="1"/>
          <p:nvPr/>
        </p:nvSpPr>
        <p:spPr>
          <a:xfrm>
            <a:off x="2034797" y="6648146"/>
            <a:ext cx="1643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 i="0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与欧盟的分歧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61" name="Google Shape;161;g245c68ffc82_0_73"/>
          <p:cNvSpPr txBox="1"/>
          <p:nvPr/>
        </p:nvSpPr>
        <p:spPr>
          <a:xfrm>
            <a:off x="9026821" y="7121602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2" name="Google Shape;162;g245c68ffc82_0_73"/>
          <p:cNvCxnSpPr/>
          <p:nvPr/>
        </p:nvCxnSpPr>
        <p:spPr>
          <a:xfrm>
            <a:off x="3029331" y="2222247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g245c68ffc82_0_73"/>
          <p:cNvCxnSpPr/>
          <p:nvPr/>
        </p:nvCxnSpPr>
        <p:spPr>
          <a:xfrm>
            <a:off x="3033795" y="1690399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g245c68ffc82_0_73"/>
          <p:cNvCxnSpPr/>
          <p:nvPr/>
        </p:nvCxnSpPr>
        <p:spPr>
          <a:xfrm>
            <a:off x="3029318" y="1942965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g245c68ffc82_0_73"/>
          <p:cNvCxnSpPr/>
          <p:nvPr/>
        </p:nvCxnSpPr>
        <p:spPr>
          <a:xfrm>
            <a:off x="3053218" y="2497423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g245c68ffc82_0_73"/>
          <p:cNvCxnSpPr/>
          <p:nvPr/>
        </p:nvCxnSpPr>
        <p:spPr>
          <a:xfrm>
            <a:off x="3053218" y="2884066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g245c68ffc82_0_73"/>
          <p:cNvCxnSpPr/>
          <p:nvPr/>
        </p:nvCxnSpPr>
        <p:spPr>
          <a:xfrm>
            <a:off x="3146793" y="3197978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g245c68ffc82_0_73"/>
          <p:cNvCxnSpPr/>
          <p:nvPr/>
        </p:nvCxnSpPr>
        <p:spPr>
          <a:xfrm>
            <a:off x="3146793" y="3511866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g245c68ffc82_0_73"/>
          <p:cNvCxnSpPr/>
          <p:nvPr/>
        </p:nvCxnSpPr>
        <p:spPr>
          <a:xfrm>
            <a:off x="3231153" y="7259571"/>
            <a:ext cx="5715900" cy="144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g245c68ffc82_0_73"/>
          <p:cNvCxnSpPr/>
          <p:nvPr/>
        </p:nvCxnSpPr>
        <p:spPr>
          <a:xfrm>
            <a:off x="3146793" y="4164853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g245c68ffc82_0_73"/>
          <p:cNvCxnSpPr/>
          <p:nvPr/>
        </p:nvCxnSpPr>
        <p:spPr>
          <a:xfrm>
            <a:off x="3146793" y="4474953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g245c68ffc82_0_73"/>
          <p:cNvCxnSpPr/>
          <p:nvPr/>
        </p:nvCxnSpPr>
        <p:spPr>
          <a:xfrm>
            <a:off x="3146793" y="4746928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g245c68ffc82_0_73"/>
          <p:cNvCxnSpPr/>
          <p:nvPr/>
        </p:nvCxnSpPr>
        <p:spPr>
          <a:xfrm>
            <a:off x="3085189" y="4980391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g245c68ffc82_0_73"/>
          <p:cNvCxnSpPr/>
          <p:nvPr/>
        </p:nvCxnSpPr>
        <p:spPr>
          <a:xfrm>
            <a:off x="3146793" y="3846566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g245c68ffc82_0_73"/>
          <p:cNvCxnSpPr/>
          <p:nvPr/>
        </p:nvCxnSpPr>
        <p:spPr>
          <a:xfrm>
            <a:off x="3071541" y="5255816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g245c68ffc82_0_73"/>
          <p:cNvCxnSpPr/>
          <p:nvPr/>
        </p:nvCxnSpPr>
        <p:spPr>
          <a:xfrm>
            <a:off x="3437541" y="5470828"/>
            <a:ext cx="5330400" cy="609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g245c68ffc82_0_73"/>
          <p:cNvCxnSpPr/>
          <p:nvPr/>
        </p:nvCxnSpPr>
        <p:spPr>
          <a:xfrm>
            <a:off x="3085833" y="5727528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g245c68ffc82_0_73"/>
          <p:cNvCxnSpPr/>
          <p:nvPr/>
        </p:nvCxnSpPr>
        <p:spPr>
          <a:xfrm>
            <a:off x="4446218" y="5945953"/>
            <a:ext cx="4307700" cy="31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g245c68ffc82_0_73"/>
          <p:cNvCxnSpPr/>
          <p:nvPr/>
        </p:nvCxnSpPr>
        <p:spPr>
          <a:xfrm>
            <a:off x="3057893" y="6187441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g245c68ffc82_0_73"/>
          <p:cNvCxnSpPr/>
          <p:nvPr/>
        </p:nvCxnSpPr>
        <p:spPr>
          <a:xfrm>
            <a:off x="3146793" y="6785653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g245c68ffc82_0_73"/>
          <p:cNvCxnSpPr/>
          <p:nvPr/>
        </p:nvCxnSpPr>
        <p:spPr>
          <a:xfrm>
            <a:off x="3146793" y="7035628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g245c68ffc82_0_73"/>
          <p:cNvSpPr txBox="1"/>
          <p:nvPr/>
        </p:nvSpPr>
        <p:spPr>
          <a:xfrm>
            <a:off x="1890475" y="1222794"/>
            <a:ext cx="10767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en-US" altLang="pt-PT" sz="1300" b="1" i="0" u="none" strike="noStrike" cap="none">
                <a:solidFill>
                  <a:schemeClr val="l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IMF</a:t>
            </a:r>
            <a:r>
              <a:rPr lang="pt-PT" sz="1300" b="1" i="0" u="none" strike="noStrike" cap="none">
                <a:solidFill>
                  <a:schemeClr val="l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的预测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83" name="Google Shape;183;g245c68ffc82_0_73"/>
          <p:cNvCxnSpPr/>
          <p:nvPr/>
        </p:nvCxnSpPr>
        <p:spPr>
          <a:xfrm>
            <a:off x="3010789" y="1173153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g245c68ffc82_0_73"/>
          <p:cNvSpPr txBox="1"/>
          <p:nvPr/>
        </p:nvSpPr>
        <p:spPr>
          <a:xfrm>
            <a:off x="8986850" y="1012418"/>
            <a:ext cx="227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5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g245c68ffc82_0_73"/>
          <p:cNvSpPr txBox="1"/>
          <p:nvPr/>
        </p:nvSpPr>
        <p:spPr>
          <a:xfrm>
            <a:off x="8986852" y="2385550"/>
            <a:ext cx="379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r>
              <a:rPr lang="pt-PT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86" name="Google Shape;186;g245c68ffc82_0_73"/>
          <p:cNvCxnSpPr/>
          <p:nvPr/>
        </p:nvCxnSpPr>
        <p:spPr>
          <a:xfrm>
            <a:off x="3012187" y="1434503"/>
            <a:ext cx="5724600" cy="19200"/>
          </a:xfrm>
          <a:prstGeom prst="straightConnector1">
            <a:avLst/>
          </a:prstGeom>
          <a:noFill/>
          <a:ln w="9525" cap="flat" cmpd="sng">
            <a:solidFill>
              <a:srgbClr val="FAB5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g245c68ffc82_0_73"/>
          <p:cNvSpPr txBox="1"/>
          <p:nvPr/>
        </p:nvSpPr>
        <p:spPr>
          <a:xfrm>
            <a:off x="1967582" y="2382452"/>
            <a:ext cx="807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r>
              <a:rPr lang="pt-PT" sz="1300" b="1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土耳其</a:t>
            </a:r>
            <a:endParaRPr sz="1300" b="1" i="0" u="none" strike="noStrike" cap="none">
              <a:solidFill>
                <a:srgbClr val="FFFFFF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/>
          <p:nvPr/>
        </p:nvSpPr>
        <p:spPr>
          <a:xfrm>
            <a:off x="3320999" y="1884705"/>
            <a:ext cx="3411220" cy="0"/>
          </a:xfrm>
          <a:custGeom>
            <a:avLst/>
            <a:gdLst/>
            <a:ahLst/>
            <a:cxnLst/>
            <a:rect l="l" t="t" r="r" b="b"/>
            <a:pathLst>
              <a:path w="3411220" h="120000" extrusionOk="0">
                <a:moveTo>
                  <a:pt x="0" y="0"/>
                </a:moveTo>
                <a:lnTo>
                  <a:pt x="3411004" y="0"/>
                </a:lnTo>
              </a:path>
            </a:pathLst>
          </a:custGeom>
          <a:noFill/>
          <a:ln w="25400" cap="flat" cmpd="sng">
            <a:solidFill>
              <a:srgbClr val="FAB6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3379506" y="6849260"/>
            <a:ext cx="3594100" cy="0"/>
          </a:xfrm>
          <a:custGeom>
            <a:avLst/>
            <a:gdLst/>
            <a:ahLst/>
            <a:cxnLst/>
            <a:rect l="l" t="t" r="r" b="b"/>
            <a:pathLst>
              <a:path w="3594100" h="120000" extrusionOk="0">
                <a:moveTo>
                  <a:pt x="0" y="0"/>
                </a:moveTo>
                <a:lnTo>
                  <a:pt x="3593706" y="0"/>
                </a:lnTo>
              </a:path>
            </a:pathLst>
          </a:custGeom>
          <a:noFill/>
          <a:ln w="13975" cap="flat" cmpd="sng">
            <a:solidFill>
              <a:srgbClr val="FAB6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413707" y="1315220"/>
            <a:ext cx="2675400" cy="509016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1924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192405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楷体" panose="02010609060101010101" charset="-122"/>
              <a:buChar char="-"/>
            </a:pPr>
            <a:r>
              <a:rPr lang="pt-PT" sz="2000" b="1" i="0" u="none" strike="noStrike" cap="none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国内生产总值</a:t>
            </a:r>
            <a:r>
              <a:rPr lang="zh-CN" alt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较为乐观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，但通货膨胀</a:t>
            </a:r>
            <a:r>
              <a:rPr lang="zh-CN" alt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略差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Verdana" panose="020B0604030504040204"/>
              <a:buNone/>
            </a:pPr>
            <a:endParaRPr sz="21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Verdana" panose="020B0604030504040204"/>
              <a:buNone/>
            </a:pPr>
            <a:endParaRPr sz="2600" b="0" i="0" u="none" strike="noStrike" cap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154305" marR="39052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9052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9052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39052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9052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39052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3567477" y="1419271"/>
            <a:ext cx="32181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一. </a:t>
            </a:r>
            <a:r>
              <a:rPr lang="pt-PT" sz="20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国际形势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8101963" y="1884664"/>
            <a:ext cx="219773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0" i="0" u="none" strike="noStrike" cap="none" baseline="300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1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佩德罗・布拉兹・特谢拉</a:t>
            </a:r>
            <a:r>
              <a:rPr lang="pt-PT" sz="1400" b="0" i="0" u="none" strike="noStrike" cap="none" baseline="300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3321000" y="7031900"/>
            <a:ext cx="7302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30480" lvl="0" indent="3746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t-PT" sz="1400" b="1" i="0" u="none" strike="noStrike" cap="none" baseline="300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1 竞争力论坛研究部主任，对本报告稳步内容负责，特殊标注的除外。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30480" lvl="0" indent="3746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000" b="0" i="0" u="sng" strike="noStrike" cap="none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  <a:hlinkClick r:id="rId1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8891100" y="1038219"/>
            <a:ext cx="105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3321123" y="2617138"/>
            <a:ext cx="3528000" cy="3144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67300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国际货币基金组织的预测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3320745" y="3475413"/>
            <a:ext cx="6802200" cy="215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根据欧盟委员会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最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新预测，欧洲经济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表现好于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摆脱了令人担忧的衰退。</a:t>
            </a:r>
            <a:r>
              <a:rPr lang="en-US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GDP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数值略显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乐观，但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由于经济活力和劳动力市场弹性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因素导致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通货膨胀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下降速度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变慢。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所有经济部门、家庭、公司和国家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将受益于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贸易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预期恢复。</a:t>
            </a:r>
            <a:endParaRPr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风险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增加主要有以下几点，一是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潜在的通货膨胀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仍然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存在，可能会降低家庭的购买力，需要采取比预期更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收紧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的货币政策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，二是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金融部门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可能会加强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风险规避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，影响放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贷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，三是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能源价格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或将随着冬季的到来而变化，四是来自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银行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业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动荡、地缘政治紧张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和俄乌冲突的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外部风险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lang="zh-CN" altLang="pt-PT" sz="15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g1e283572173_0_0"/>
          <p:cNvGraphicFramePr/>
          <p:nvPr/>
        </p:nvGraphicFramePr>
        <p:xfrm>
          <a:off x="3566913" y="1515155"/>
          <a:ext cx="4242900" cy="5851680"/>
        </p:xfrm>
        <a:graphic>
          <a:graphicData uri="http://schemas.openxmlformats.org/drawingml/2006/table">
            <a:tbl>
              <a:tblPr>
                <a:noFill/>
                <a:tableStyleId>{4F2C4EBB-3718-4862-BAE8-947580F56BD3}</a:tableStyleId>
              </a:tblPr>
              <a:tblGrid>
                <a:gridCol w="849950"/>
                <a:gridCol w="547775"/>
                <a:gridCol w="600975"/>
                <a:gridCol w="546500"/>
                <a:gridCol w="542200"/>
                <a:gridCol w="587700"/>
                <a:gridCol w="567800"/>
              </a:tblGrid>
              <a:tr h="30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GDP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3810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solidFill>
                            <a:srgbClr val="202124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通胀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2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国家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2022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2023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2024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2022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2023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2024</a:t>
                      </a:r>
                      <a:endParaRPr sz="1200" b="1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F4C"/>
                    </a:solidFill>
                  </a:tcPr>
                </a:tc>
              </a:tr>
              <a:tr h="30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德国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1.8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0.2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AB63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比利时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3.2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1.2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10.3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FE7C3"/>
                    </a:solidFill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丹麦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0.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西班牙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.9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8.3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</a:t>
                      </a: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.0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0BF"/>
                    </a:solidFill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美国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法国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2.6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0.7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5.9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意大利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日本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3.2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1.8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荷兰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1.8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1.2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11.6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3.3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波兰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0.7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14.4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11.7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葡萄牙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英国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-0.2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罗马尼亚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3.2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12.0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9</a:t>
                      </a: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.7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4.6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/>
                </a:tc>
              </a:tr>
              <a:tr h="3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欧元区</a:t>
                      </a:r>
                      <a:endParaRPr sz="1200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414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3.5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 1.1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1.</a:t>
                      </a: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6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8.4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200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.8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pt-PT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2.8</a:t>
                      </a:r>
                      <a:endParaRPr sz="12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1425" marR="91425" marT="91425" marB="91425">
                    <a:solidFill>
                      <a:srgbClr val="F3E0BF"/>
                    </a:solidFill>
                  </a:tcPr>
                </a:tc>
              </a:tr>
            </a:tbl>
          </a:graphicData>
        </a:graphic>
      </p:graphicFrame>
      <p:sp>
        <p:nvSpPr>
          <p:cNvPr id="210" name="Google Shape;210;g1e283572173_0_0"/>
          <p:cNvSpPr txBox="1"/>
          <p:nvPr/>
        </p:nvSpPr>
        <p:spPr>
          <a:xfrm>
            <a:off x="3566925" y="995775"/>
            <a:ext cx="4694400" cy="42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国际货币基金组织</a:t>
            </a:r>
            <a:r>
              <a:rPr lang="zh-CN" altLang="pt-PT" sz="1600" b="1" i="0" u="none" strike="noStrike" cap="none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</a:t>
            </a:r>
            <a:r>
              <a:rPr lang="en-US" altLang="zh-CN" sz="1600" b="1" i="0" u="none" strike="noStrike" cap="none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GDP</a:t>
            </a:r>
            <a:r>
              <a:rPr lang="pt-PT" sz="1600" b="1" i="0" u="none" strike="noStrike" cap="none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和通货膨胀</a:t>
            </a:r>
            <a:r>
              <a:rPr lang="pt-PT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增长</a:t>
            </a:r>
            <a:r>
              <a:rPr lang="zh-CN" altLang="pt-PT" sz="1600" b="1" i="0" u="none" strike="noStrike" cap="none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的预测</a:t>
            </a:r>
            <a:endParaRPr lang="zh-CN" altLang="pt-PT" sz="1600" b="1" i="0" u="none" strike="noStrike" cap="none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cxnSp>
        <p:nvCxnSpPr>
          <p:cNvPr id="211" name="Google Shape;211;g1e283572173_0_0"/>
          <p:cNvCxnSpPr/>
          <p:nvPr/>
        </p:nvCxnSpPr>
        <p:spPr>
          <a:xfrm>
            <a:off x="5565625" y="1965863"/>
            <a:ext cx="0" cy="39120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g1e283572173_0_0"/>
          <p:cNvSpPr txBox="1"/>
          <p:nvPr/>
        </p:nvSpPr>
        <p:spPr>
          <a:xfrm>
            <a:off x="358979" y="1426877"/>
            <a:ext cx="2675400" cy="577920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/>
          <p:nvPr/>
        </p:nvSpPr>
        <p:spPr>
          <a:xfrm>
            <a:off x="3325950" y="1346299"/>
            <a:ext cx="1507200" cy="3021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543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美国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454829" y="1346302"/>
            <a:ext cx="2675400" cy="587375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 美联储建议暂停</a:t>
            </a:r>
            <a:r>
              <a:rPr lang="zh-CN" altLang="pt-PT" sz="20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加息</a:t>
            </a: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45656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 进口</a:t>
            </a:r>
            <a:r>
              <a:rPr lang="zh-CN" alt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大幅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下降超过预期</a:t>
            </a: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565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45656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3325950" y="1914792"/>
            <a:ext cx="6855600" cy="210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美联储加息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0.25%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，到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5%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至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5.25%之间，是2007年以来最高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值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美联储</a:t>
            </a:r>
            <a:r>
              <a:rPr lang="en-US" altLang="zh-CN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6</a:t>
            </a:r>
            <a:r>
              <a:rPr lang="zh-CN" altLang="en-US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月会议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虽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未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做出明确的承诺，但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暗示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将暂停加息。	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4月，通胀率连续第十个月下降，从5.0%降至4.9%，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低于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预期（5.0%），核心通胀率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继</a:t>
            </a:r>
            <a:r>
              <a:rPr lang="en-US" altLang="zh-CN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3</a:t>
            </a:r>
            <a:r>
              <a:rPr lang="zh-CN" altLang="en-US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月上升后</a:t>
            </a:r>
            <a:r>
              <a:rPr lang="en-US" altLang="zh-CN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</a:t>
            </a:r>
            <a:r>
              <a:rPr lang="zh-CN" altLang="en-US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5.6%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降至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5.5%。失业率从3.5%降至3.4%，表明劳动力市场仍然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保持活力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3325950" y="4037431"/>
            <a:ext cx="1587000" cy="3111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64125" rIns="0" bIns="0" anchor="t" anchorCtr="0">
            <a:spAutoFit/>
          </a:bodyPr>
          <a:lstStyle/>
          <a:p>
            <a:pPr marL="1403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英国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3401060" y="4633595"/>
            <a:ext cx="6584315" cy="180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5月，英格兰银行决定将基准利率从4.25%提高到4.5%，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承认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低估了食品价格上涨的力度和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持续性，同时上调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2023年第四季度的通胀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，从3.9%到5.1%。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4月，通胀率从10.1%下降到8.7%，</a:t>
            </a:r>
            <a:r>
              <a:rPr lang="zh-CN" alt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高于</a:t>
            </a: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预期（8.4%），核心通胀率上升，从6.2%上升到6.8%。</a:t>
            </a: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38100" marR="30480" lvl="0" indent="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	</a:t>
            </a: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/>
        </p:nvSpPr>
        <p:spPr>
          <a:xfrm>
            <a:off x="457200" y="1304673"/>
            <a:ext cx="2675400" cy="5980430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154305" marR="5429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 dirty="0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PT" sz="2000" b="1" i="0" u="none" strike="noStrike" cap="none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 dirty="0" err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欧洲央行放缓加息</a:t>
            </a:r>
            <a:endParaRPr sz="2000" b="1" i="0" u="none" strike="noStrike" cap="none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lang="en-US"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2000" b="1" i="0" u="none" strike="noStrike" cap="none" dirty="0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</a:t>
            </a:r>
            <a:r>
              <a:rPr lang="pt-PT" sz="2000" b="1" dirty="0" err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德国陷入衰退</a:t>
            </a:r>
            <a:endParaRPr sz="2000" b="1" dirty="0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 dirty="0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 dirty="0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2000" b="1" dirty="0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- 5月活动下降</a:t>
            </a:r>
            <a:endParaRPr sz="2000" b="1" dirty="0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154305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8851900" y="1027669"/>
            <a:ext cx="105156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3428995" y="725577"/>
            <a:ext cx="1473300" cy="3021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欧元区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3357650" y="1285800"/>
            <a:ext cx="7066500" cy="565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5月，欧洲央行放缓加息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节奏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，从50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点降至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25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点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，将存款利率提高到3.25%。与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美联储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不同的是，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欧洲央行预计将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继续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加息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</a:t>
            </a:r>
            <a:endParaRPr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欧洲审计法院批评欧洲央行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对大型银行监管力度不够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，不足以迫使其减少高额不良贷款，这些银行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决定资本要求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的进度也过慢且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缺乏人力资源。在美国银行业动荡和监管失败的背景下，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欧洲审计法院的批评一是出于对问题严重性的担忧，二是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希望采取措施改善现状，以避免类似情况发生。</a:t>
            </a:r>
            <a:endParaRPr lang="zh-CN" altLang="pt-PT"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2023年第一季度GDP数据显示，在连续两个季度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经济下跌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之后，德国进入技术性衰退。欧盟委员会预计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德国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今年全年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将出现停滞。</a:t>
            </a:r>
            <a:endParaRPr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5月，欧元区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活动全面下降，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处于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三个月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以来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最低水平。工业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生产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进一步下降到36个月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以来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最低点，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而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服务业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只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略有放缓，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仍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保持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较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高水平，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反映出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商品和服务需求之间的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差距，同时，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商业信心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降至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五个月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以来最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低点。3月，失业率降至6.5%，是欧元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出现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以来最低水平。</a:t>
            </a:r>
            <a:endParaRPr sz="1500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291eaa4e4_0_38"/>
          <p:cNvSpPr txBox="1"/>
          <p:nvPr/>
        </p:nvSpPr>
        <p:spPr>
          <a:xfrm>
            <a:off x="457200" y="1511998"/>
            <a:ext cx="2675400" cy="5666105"/>
          </a:xfrm>
          <a:prstGeom prst="rect">
            <a:avLst/>
          </a:prstGeom>
          <a:solidFill>
            <a:srgbClr val="484546"/>
          </a:solidFill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154305" marR="5429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endParaRPr sz="2100" b="0" i="0" u="none" strike="noStrike" cap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- 2000年，土耳其人均收入只有葡萄牙的50%，但2022年，土耳其人均收入</a:t>
            </a:r>
            <a:r>
              <a:rPr lang="zh-CN" alt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已</a:t>
            </a:r>
            <a:r>
              <a:rPr lang="pt-PT" sz="2000" b="1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是葡萄牙的92%。</a:t>
            </a:r>
            <a:endParaRPr sz="2000" b="1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1700" b="1" i="0" u="none" strike="noStrike" cap="none">
              <a:solidFill>
                <a:srgbClr val="FFFFFF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21717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 panose="020F0502020204030204"/>
              <a:buNone/>
            </a:pPr>
            <a:endParaRPr sz="1700" b="0" i="0" u="none" strike="noStrike" cap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38" name="Google Shape;238;g25291eaa4e4_0_38"/>
          <p:cNvSpPr txBox="1"/>
          <p:nvPr/>
        </p:nvSpPr>
        <p:spPr>
          <a:xfrm>
            <a:off x="241300" y="277237"/>
            <a:ext cx="219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第8</a:t>
            </a:r>
            <a:r>
              <a:rPr lang="pt-PT" sz="1800" b="1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1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号展望报告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2023年</a:t>
            </a:r>
            <a:r>
              <a:rPr lang="pt-PT" sz="1800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5</a:t>
            </a:r>
            <a:r>
              <a:rPr lang="pt-PT" sz="1800" b="0" i="0" u="none" strike="noStrike" cap="none">
                <a:solidFill>
                  <a:srgbClr val="48454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月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" name="Google Shape;239;g25291eaa4e4_0_38"/>
          <p:cNvSpPr txBox="1"/>
          <p:nvPr/>
        </p:nvSpPr>
        <p:spPr>
          <a:xfrm>
            <a:off x="8851900" y="1027669"/>
            <a:ext cx="105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</a:t>
            </a:r>
            <a:r>
              <a:rPr lang="pt-PT" sz="1200" b="0" i="0" u="none" strike="noStrike" cap="none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竞争力论坛</a:t>
            </a:r>
            <a:endParaRPr sz="12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40" name="Google Shape;240;g25291eaa4e4_0_38"/>
          <p:cNvSpPr txBox="1"/>
          <p:nvPr/>
        </p:nvSpPr>
        <p:spPr>
          <a:xfrm>
            <a:off x="3608645" y="4668027"/>
            <a:ext cx="1473300" cy="302100"/>
          </a:xfrm>
          <a:prstGeom prst="rect">
            <a:avLst/>
          </a:prstGeom>
          <a:solidFill>
            <a:srgbClr val="FAB63C"/>
          </a:solidFill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47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土耳其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sp>
        <p:nvSpPr>
          <p:cNvPr id="241" name="Google Shape;241;g25291eaa4e4_0_38"/>
          <p:cNvSpPr txBox="1"/>
          <p:nvPr/>
        </p:nvSpPr>
        <p:spPr>
          <a:xfrm>
            <a:off x="3498225" y="5158924"/>
            <a:ext cx="65595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尽管经历了一些困难，如连续的地震和70%左右的通货膨胀率，但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土耳其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经济表现却很突出。2000年，土耳其人均收入只有葡萄牙的50%，但到2022年，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已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是葡萄牙的92%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如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土耳其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像葡萄牙一样获得了大量欧洲资金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的支持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人均收入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现在已超过葡萄牙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。这些结果表明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葡萄牙正在浪费欧盟的援助，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逐渐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被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一些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不久前比</a:t>
            </a:r>
            <a:r>
              <a:rPr lang="zh-CN" alt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其</a:t>
            </a:r>
            <a:r>
              <a:rPr lang="pt-PT" sz="1500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更穷的国家所超越。</a:t>
            </a:r>
            <a:endParaRPr sz="15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graphicFrame>
        <p:nvGraphicFramePr>
          <p:cNvPr id="242" name="Google Shape;242;g25291eaa4e4_0_38"/>
          <p:cNvGraphicFramePr/>
          <p:nvPr>
            <p:custDataLst>
              <p:tags r:id="rId1"/>
            </p:custDataLst>
          </p:nvPr>
        </p:nvGraphicFramePr>
        <p:xfrm>
          <a:off x="3498254" y="1969895"/>
          <a:ext cx="6755775" cy="2257155"/>
        </p:xfrm>
        <a:graphic>
          <a:graphicData uri="http://schemas.openxmlformats.org/drawingml/2006/table">
            <a:tbl>
              <a:tblPr firstRow="1" bandRow="1">
                <a:noFill/>
                <a:tableStyleId>{6A9D5078-9EE9-466C-937A-13F16DF0312E}</a:tableStyleId>
              </a:tblPr>
              <a:tblGrid>
                <a:gridCol w="1583700"/>
                <a:gridCol w="574675"/>
                <a:gridCol w="574675"/>
                <a:gridCol w="574675"/>
                <a:gridCol w="574675"/>
                <a:gridCol w="574675"/>
                <a:gridCol w="574675"/>
                <a:gridCol w="574675"/>
                <a:gridCol w="574675"/>
                <a:gridCol w="574675"/>
              </a:tblGrid>
              <a:tr h="256200">
                <a:tc>
                  <a:txBody>
                    <a:bodyPr/>
                    <a:lstStyle/>
                    <a:p>
                      <a:pPr marL="42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 panose="020B0604020202020204"/>
                        <a:buNone/>
                      </a:pPr>
                      <a:r>
                        <a:rPr lang="pt-PT" sz="105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指标</a:t>
                      </a:r>
                      <a:endParaRPr sz="105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6350" marB="0"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变化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10</a:t>
                      </a: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0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</a:t>
                      </a:r>
                      <a:r>
                        <a:rPr lang="pt-PT" sz="10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</a:t>
                      </a: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1月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2</a:t>
                      </a: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L w="1270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3</a:t>
                      </a: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 u="none" strike="noStrike" cap="none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4</a:t>
                      </a: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63C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5</a:t>
                      </a:r>
                      <a:r>
                        <a:rPr lang="pt-PT" sz="1000" b="1" u="none" strike="noStrike" cap="none">
                          <a:solidFill>
                            <a:schemeClr val="dk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月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08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AB63C"/>
                    </a:solidFill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 marL="42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商业信心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0000" marB="0">
                    <a:solidFill>
                      <a:srgbClr val="4845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-</a:t>
                      </a:r>
                      <a:endParaRPr sz="1400" u="none" strike="noStrike" cap="none"/>
                    </a:p>
                  </a:txBody>
                  <a:tcPr marL="0" marR="0" marT="126375" marB="0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rowSpan="2">
                  <a:txBody>
                    <a:bodyPr/>
                    <a:lstStyle/>
                    <a:p>
                      <a:pPr marL="156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47.3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6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47.8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6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49.3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6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50.</a:t>
                      </a:r>
                      <a:r>
                        <a:rPr lang="pt-PT" sz="1100" u="none" strike="noStrike" cap="none"/>
                        <a:t>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6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52.</a:t>
                      </a:r>
                      <a:r>
                        <a:rPr lang="pt-PT" sz="1100" u="none" strike="noStrike" cap="none"/>
                        <a:t>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6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100" u="none" strike="noStrike" cap="none"/>
                        <a:t>3.7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6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100" u="none" strike="noStrike" cap="none"/>
                        <a:t>4.4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6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100"/>
                        <a:t>3.3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193550">
                <a:tc>
                  <a:txBody>
                    <a:bodyPr/>
                    <a:lstStyle/>
                    <a:p>
                      <a:pPr marL="42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商业信心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0800" marB="0">
                    <a:solidFill>
                      <a:srgbClr val="484546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42200">
                <a:tc>
                  <a:txBody>
                    <a:bodyPr/>
                    <a:lstStyle/>
                    <a:p>
                      <a:pPr marL="42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工业生产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652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275" marB="0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4.2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3.6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-2.</a:t>
                      </a:r>
                      <a:r>
                        <a:rPr lang="pt-PT" sz="1100"/>
                        <a:t>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0.</a:t>
                      </a:r>
                      <a:r>
                        <a:rPr lang="pt-PT" sz="1100"/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2.0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/>
                        <a:t>-1.4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31975">
                <a:tc>
                  <a:txBody>
                    <a:bodyPr/>
                    <a:lstStyle/>
                    <a:p>
                      <a:pPr marL="43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行业信心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0000" marB="0">
                    <a:solidFill>
                      <a:srgbClr val="4845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-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6375" marB="0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rowSpan="2">
                  <a:txBody>
                    <a:bodyPr/>
                    <a:lstStyle/>
                    <a:p>
                      <a:pPr marL="1574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46.4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74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47.1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74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47.8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74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48.8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74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48.5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74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r>
                        <a:rPr lang="pt-PT" sz="1100" u="none" strike="noStrike" cap="none"/>
                        <a:t>7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100" u="none" strike="noStrike" cap="none"/>
                        <a:t>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74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r>
                        <a:rPr lang="pt-PT" sz="1100" u="none" strike="noStrike" cap="none"/>
                        <a:t>5.</a:t>
                      </a:r>
                      <a:r>
                        <a:rPr lang="pt-PT" sz="1100"/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74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r>
                        <a:rPr lang="pt-PT" sz="1100"/>
                        <a:t>4.6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3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行业信心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0800" marB="0">
                    <a:solidFill>
                      <a:srgbClr val="484546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56200">
                <a:tc>
                  <a:txBody>
                    <a:bodyPr/>
                    <a:lstStyle/>
                    <a:p>
                      <a:pPr marL="43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零售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652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同比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275" marB="0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94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/>
                        <a:t>2.6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/>
                        <a:t>2.5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-</a:t>
                      </a:r>
                      <a:r>
                        <a:rPr lang="pt-PT" sz="1100"/>
                        <a:t>2</a:t>
                      </a:r>
                      <a:r>
                        <a:rPr lang="pt-PT" sz="1100" u="none" strike="noStrike" cap="none"/>
                        <a:t>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</a:t>
                      </a:r>
                      <a:r>
                        <a:rPr lang="pt-PT" sz="1100"/>
                        <a:t>1.8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</a:t>
                      </a:r>
                      <a:r>
                        <a:rPr lang="pt-PT" sz="1100"/>
                        <a:t>2.4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-3.</a:t>
                      </a:r>
                      <a:r>
                        <a:rPr lang="pt-PT" sz="1100"/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2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  <a:tr h="231925">
                <a:tc>
                  <a:txBody>
                    <a:bodyPr/>
                    <a:lstStyle/>
                    <a:p>
                      <a:pPr marL="438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服务业信心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40000" marB="0">
                    <a:solidFill>
                      <a:srgbClr val="48454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-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126375" marB="0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rowSpan="2">
                  <a:txBody>
                    <a:bodyPr/>
                    <a:lstStyle/>
                    <a:p>
                      <a:pPr marL="1581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 panose="020F050202020403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48.</a:t>
                      </a:r>
                      <a:r>
                        <a:rPr lang="pt-PT" sz="1100" u="none" strike="noStrike" cap="none"/>
                        <a:t>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81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48.</a:t>
                      </a:r>
                      <a:r>
                        <a:rPr lang="pt-PT" sz="1100" u="none" strike="noStrike" cap="none"/>
                        <a:t>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81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4</a:t>
                      </a:r>
                      <a:r>
                        <a:rPr lang="pt-PT" sz="1100" u="none" strike="noStrike" cap="none"/>
                        <a:t>9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100" u="none" strike="noStrike" cap="none"/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81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/>
                        <a:t>50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100" u="none" strike="noStrike" cap="none"/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81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100" u="none" strike="noStrike" cap="none"/>
                        <a:t>2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100" u="none" strike="noStrike" cap="none"/>
                        <a:t>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81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100" u="none" strike="noStrike" cap="none"/>
                        <a:t>5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100" u="none" strike="noStrike" cap="none"/>
                        <a:t>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81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100" u="none" strike="noStrike" cap="none"/>
                        <a:t>6</a:t>
                      </a: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.</a:t>
                      </a:r>
                      <a:r>
                        <a:rPr lang="pt-PT" sz="1100" u="none" strike="noStrike" cap="none"/>
                        <a:t>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1581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5</a:t>
                      </a:r>
                      <a:r>
                        <a:rPr lang="pt-PT" sz="1100"/>
                        <a:t>5.9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12637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125250">
                <a:tc>
                  <a:txBody>
                    <a:bodyPr/>
                    <a:lstStyle/>
                    <a:p>
                      <a:pPr marL="438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chemeClr val="lt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服务业信心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10800" marB="0">
                    <a:solidFill>
                      <a:srgbClr val="484546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56200">
                <a:tc>
                  <a:txBody>
                    <a:bodyPr/>
                    <a:lstStyle/>
                    <a:p>
                      <a:pPr marL="44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u="none" strike="noStrike" cap="none">
                          <a:solidFill>
                            <a:srgbClr val="FFFFF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楷体" panose="02010609060101010101" charset="-122"/>
                        </a:rPr>
                        <a:t>失业率</a:t>
                      </a:r>
                      <a:endParaRPr sz="1100" u="none" strike="noStrike" cap="none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0" marR="0" marT="56525" marB="0">
                    <a:solidFill>
                      <a:srgbClr val="48454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%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0" marR="0" marT="41900" marB="0"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</a:t>
                      </a:r>
                      <a:r>
                        <a:rPr lang="pt-PT" sz="1100" u="none" strike="noStrike" cap="none"/>
                        <a:t>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90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</a:t>
                      </a:r>
                      <a:r>
                        <a:rPr lang="pt-PT" sz="1100" u="none" strike="noStrike" cap="none"/>
                        <a:t>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90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</a:t>
                      </a:r>
                      <a:r>
                        <a:rPr lang="pt-PT" sz="1100" u="none" strike="noStrike" cap="none"/>
                        <a:t>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90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6.6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4190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6.6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 u="none" strike="noStrike" cap="none"/>
                        <a:t>6.6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pt-PT" sz="1000"/>
                        <a:t>6.5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484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E7C3"/>
                    </a:solidFill>
                  </a:tcPr>
                </a:tc>
              </a:tr>
            </a:tbl>
          </a:graphicData>
        </a:graphic>
      </p:graphicFrame>
      <p:sp>
        <p:nvSpPr>
          <p:cNvPr id="243" name="Google Shape;243;g25291eaa4e4_0_38"/>
          <p:cNvSpPr txBox="1"/>
          <p:nvPr/>
        </p:nvSpPr>
        <p:spPr>
          <a:xfrm>
            <a:off x="3498258" y="4332191"/>
            <a:ext cx="2675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2413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r>
              <a:rPr lang="pt-PT" sz="900" i="1">
                <a:solidFill>
                  <a:srgbClr val="41414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欧盟统计局、IHS Markit</a:t>
            </a:r>
            <a:endParaRPr sz="1800" b="0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cxnSp>
        <p:nvCxnSpPr>
          <p:cNvPr id="244" name="Google Shape;244;g25291eaa4e4_0_38"/>
          <p:cNvCxnSpPr/>
          <p:nvPr/>
        </p:nvCxnSpPr>
        <p:spPr>
          <a:xfrm flipH="1">
            <a:off x="9679350" y="1959075"/>
            <a:ext cx="900" cy="2278800"/>
          </a:xfrm>
          <a:prstGeom prst="straightConnector1">
            <a:avLst/>
          </a:prstGeom>
          <a:noFill/>
          <a:ln w="19050" cap="flat" cmpd="sng">
            <a:solidFill>
              <a:srgbClr val="4845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g25291eaa4e4_0_38"/>
          <p:cNvCxnSpPr/>
          <p:nvPr/>
        </p:nvCxnSpPr>
        <p:spPr>
          <a:xfrm flipH="1">
            <a:off x="10254025" y="1959075"/>
            <a:ext cx="900" cy="2278800"/>
          </a:xfrm>
          <a:prstGeom prst="straightConnector1">
            <a:avLst/>
          </a:prstGeom>
          <a:noFill/>
          <a:ln w="19050" cap="flat" cmpd="sng">
            <a:solidFill>
              <a:srgbClr val="4845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" name="Google Shape;246;g25291eaa4e4_0_38"/>
          <p:cNvSpPr txBox="1"/>
          <p:nvPr/>
        </p:nvSpPr>
        <p:spPr>
          <a:xfrm>
            <a:off x="3498243" y="1441800"/>
            <a:ext cx="28659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pt-PT" sz="16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欧元区指标</a:t>
            </a:r>
            <a:endParaRPr sz="1600" b="1" i="0" u="none" strike="noStrike" cap="none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649161fa-0dbe-4525-aa90-52694c11d3e3}"/>
</p:tagLst>
</file>

<file path=ppt/tags/tag2.xml><?xml version="1.0" encoding="utf-8"?>
<p:tagLst xmlns:p="http://schemas.openxmlformats.org/presentationml/2006/main">
  <p:tag name="KSO_WM_UNIT_TABLE_BEAUTIFY" val="smartTable{844ec03a-32d8-4773-8155-31ccd9ff2247}"/>
</p:tagLst>
</file>

<file path=ppt/tags/tag3.xml><?xml version="1.0" encoding="utf-8"?>
<p:tagLst xmlns:p="http://schemas.openxmlformats.org/presentationml/2006/main">
  <p:tag name="KSO_WM_UNIT_TABLE_BEAUTIFY" val="smartTable{b1d20a75-fcb6-4435-a9e3-974ae37d228f}"/>
</p:tagLst>
</file>

<file path=ppt/tags/tag4.xml><?xml version="1.0" encoding="utf-8"?>
<p:tagLst xmlns:p="http://schemas.openxmlformats.org/presentationml/2006/main">
  <p:tag name="KSO_WM_UNIT_TABLE_BEAUTIFY" val="smartTable{31a178e6-aebd-4633-a5da-f8d96404d636}"/>
</p:tagLst>
</file>

<file path=ppt/tags/tag5.xml><?xml version="1.0" encoding="utf-8"?>
<p:tagLst xmlns:p="http://schemas.openxmlformats.org/presentationml/2006/main">
  <p:tag name="KSO_WM_UNIT_TABLE_BEAUTIFY" val="smartTable{46b260f4-4d96-46c5-8ce1-89e49a3e700d}"/>
</p:tagLst>
</file>

<file path=ppt/tags/tag6.xml><?xml version="1.0" encoding="utf-8"?>
<p:tagLst xmlns:p="http://schemas.openxmlformats.org/presentationml/2006/main">
  <p:tag name="KSO_WM_UNIT_TABLE_BEAUTIFY" val="smartTable{9195cfa7-6536-474b-8863-2d79c0498aab}"/>
</p:tagLst>
</file>

<file path=ppt/tags/tag7.xml><?xml version="1.0" encoding="utf-8"?>
<p:tagLst xmlns:p="http://schemas.openxmlformats.org/presentationml/2006/main">
  <p:tag name="KSO_WPP_MARK_KEY" val="260c5566-6842-44c3-aded-46188ca874f9"/>
  <p:tag name="COMMONDATA" val="eyJoZGlkIjoiMjJjYjAzYjljODA5ZjNhNzFlNzJmZjcwNjU2NTYzZDE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75B9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12378</Words>
  <Application>WPS 演示</Application>
  <PresentationFormat>Custom</PresentationFormat>
  <Paragraphs>3662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Arial</vt:lpstr>
      <vt:lpstr>Calibri</vt:lpstr>
      <vt:lpstr>Verdana</vt:lpstr>
      <vt:lpstr>Trebuchet MS</vt:lpstr>
      <vt:lpstr>Times New Roman</vt:lpstr>
      <vt:lpstr>楷体</vt:lpstr>
      <vt:lpstr>Tahoma</vt:lpstr>
      <vt:lpstr>微软雅黑</vt:lpstr>
      <vt:lpstr>Arial Unicode MS</vt:lpstr>
      <vt:lpstr>MS PGothic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shiyongren</cp:lastModifiedBy>
  <cp:revision>12</cp:revision>
  <dcterms:created xsi:type="dcterms:W3CDTF">2023-01-09T15:25:00Z</dcterms:created>
  <dcterms:modified xsi:type="dcterms:W3CDTF">2023-07-21T15:13:04Z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2023-01-03T05:00:00Z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2023-01-09T05:00:00Z</vt:filetime>
  </property>
  <property fmtid="{D5CDD505-2E9C-101B-9397-08002B2CF9AE}" pid="5" name="ICV">
    <vt:lpwstr>576D5DAF98A143A2B4B2E6D085F07860_13</vt:lpwstr>
  </property>
  <property fmtid="{D5CDD505-2E9C-101B-9397-08002B2CF9AE}" pid="6" name="KSOProductBuildVer">
    <vt:lpwstr>2052-11.1.0.14309</vt:lpwstr>
  </property>
</Properties>
</file>