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15/4/24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grweb.go.cr/scij/Busqueda/Normativa/Normas/nrm_texto_completo.aspx?param1=NRTC&amp;nValor1=1&amp;nValor2=8045&amp;strTipM=T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哥斯达黎加劳工制度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劳工法与劳务管理的结合运用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195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s-ES_tradnl" dirty="0" smtClean="0"/>
              <a:t>常见问题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法定假日如何支付</a:t>
            </a:r>
            <a:endParaRPr kumimoji="1" lang="es-ES_tradnl" altLang="zh-CN" dirty="0" smtClean="0"/>
          </a:p>
          <a:p>
            <a:r>
              <a:rPr kumimoji="1" lang="zh-CN" altLang="en-US" dirty="0" smtClean="0"/>
              <a:t>年假</a:t>
            </a:r>
            <a:endParaRPr kumimoji="1" lang="en-US" altLang="zh-CN" dirty="0" smtClean="0"/>
          </a:p>
          <a:p>
            <a:r>
              <a:rPr kumimoji="1" lang="en-US" altLang="zh-CN" dirty="0" smtClean="0"/>
              <a:t>INS</a:t>
            </a:r>
          </a:p>
          <a:p>
            <a:r>
              <a:rPr kumimoji="1" lang="en-US" altLang="zh-CN" dirty="0" smtClean="0"/>
              <a:t>CCSS</a:t>
            </a:r>
          </a:p>
          <a:p>
            <a:r>
              <a:rPr kumimoji="1" lang="zh-CN" altLang="en-US" dirty="0" smtClean="0"/>
              <a:t>双重警告</a:t>
            </a:r>
            <a:endParaRPr kumimoji="1" lang="en-US" altLang="zh-CN" dirty="0" smtClean="0"/>
          </a:p>
          <a:p>
            <a:endParaRPr kumimoji="1" lang="es-ES_tradnl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8289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提问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651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哥斯达黎加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劳工法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953436"/>
          </a:xfrm>
        </p:spPr>
        <p:txBody>
          <a:bodyPr/>
          <a:lstStyle/>
          <a:p>
            <a:r>
              <a:rPr kumimoji="1" lang="zh-CN" altLang="en-US" dirty="0" smtClean="0"/>
              <a:t>电子版本：</a:t>
            </a:r>
            <a:r>
              <a:rPr kumimoji="1" lang="en-US" altLang="zh-CN" dirty="0">
                <a:hlinkClick r:id="rId2"/>
              </a:rPr>
              <a:t>http://www.pgrweb.go.cr/scij/Busqueda/Normativa/Normas/nrm_texto_completo.aspx?param1=NRTC&amp;nValor1=1&amp;nValor2=8045&amp;strTipM=</a:t>
            </a:r>
            <a:r>
              <a:rPr kumimoji="1" lang="en-US" altLang="zh-CN" dirty="0" smtClean="0">
                <a:hlinkClick r:id="rId2"/>
              </a:rPr>
              <a:t>TC</a:t>
            </a:r>
            <a:endParaRPr kumimoji="1" lang="en-US" altLang="zh-CN" dirty="0" smtClean="0"/>
          </a:p>
          <a:p>
            <a:r>
              <a:rPr kumimoji="1" lang="zh-CN" altLang="en-US" dirty="0" smtClean="0"/>
              <a:t>注意事项：劳工法不是万能的。原因内容只是概况，所有的细节会出现在其他的文献里面。正式立法于</a:t>
            </a:r>
            <a:r>
              <a:rPr kumimoji="1" lang="en-US" altLang="zh-CN" dirty="0" smtClean="0"/>
              <a:t>1972</a:t>
            </a:r>
            <a:r>
              <a:rPr kumimoji="1" lang="zh-CN" altLang="en-US" dirty="0" smtClean="0"/>
              <a:t>年</a:t>
            </a:r>
            <a:r>
              <a:rPr kumimoji="1" lang="en-US" altLang="zh-CN" dirty="0" smtClean="0"/>
              <a:t>10</a:t>
            </a:r>
            <a:r>
              <a:rPr kumimoji="1" lang="zh-CN" altLang="en-US" dirty="0" smtClean="0"/>
              <a:t>月</a:t>
            </a:r>
            <a:r>
              <a:rPr kumimoji="1" lang="en-US" altLang="zh-CN" dirty="0" smtClean="0"/>
              <a:t>18</a:t>
            </a:r>
            <a:r>
              <a:rPr kumimoji="1" lang="zh-CN" altLang="en-US" dirty="0" smtClean="0"/>
              <a:t>号。目前为止又出现了许多新增明细或扩展内容。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31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274975"/>
            <a:ext cx="7581901" cy="5561049"/>
          </a:xfrm>
        </p:spPr>
        <p:txBody>
          <a:bodyPr>
            <a:normAutofit fontScale="92500" lnSpcReduction="20000"/>
          </a:bodyPr>
          <a:lstStyle/>
          <a:p>
            <a:r>
              <a:rPr kumimoji="1" lang="zh-CN" altLang="en-US" dirty="0" smtClean="0"/>
              <a:t>重点问题：</a:t>
            </a:r>
            <a:endParaRPr kumimoji="1" lang="es-ES_tradnl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一、上班时间：（根据所签署的合同有联系）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>
                <a:hlinkClick r:id="" action="ppaction://hlinkshowjump?jump=nextslide"/>
              </a:rPr>
              <a:t>合同</a:t>
            </a:r>
            <a:endParaRPr kumimoji="1" lang="es-ES_tradnl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二、节假日休息制度：</a:t>
            </a:r>
            <a:endParaRPr kumimoji="1" lang="es-ES_tradnl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Son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días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feriados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de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pago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obligatorio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los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siguientes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:</a:t>
            </a:r>
            <a:r>
              <a:rPr lang="zh-CN" altLang="zh-CN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CN" dirty="0" smtClean="0">
                <a:effectLst/>
              </a:rPr>
              <a:t>1º </a:t>
            </a:r>
            <a:r>
              <a:rPr lang="en-US" altLang="zh-CN" dirty="0">
                <a:effectLst/>
              </a:rPr>
              <a:t>de </a:t>
            </a:r>
            <a:r>
              <a:rPr lang="en-US" altLang="zh-CN" dirty="0" err="1">
                <a:effectLst/>
              </a:rPr>
              <a:t>enero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Circuncisión-Año</a:t>
            </a:r>
            <a:r>
              <a:rPr lang="en-US" altLang="zh-CN" dirty="0">
                <a:effectLst/>
              </a:rPr>
              <a:t> Nuevo), 11 de </a:t>
            </a:r>
            <a:r>
              <a:rPr lang="en-US" altLang="zh-CN" dirty="0" err="1">
                <a:effectLst/>
              </a:rPr>
              <a:t>abril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Día</a:t>
            </a:r>
            <a:r>
              <a:rPr lang="en-US" altLang="zh-CN" dirty="0">
                <a:effectLst/>
              </a:rPr>
              <a:t> de Juan </a:t>
            </a:r>
            <a:r>
              <a:rPr lang="en-US" altLang="zh-CN" dirty="0" err="1">
                <a:effectLst/>
              </a:rPr>
              <a:t>Santamaría</a:t>
            </a:r>
            <a:r>
              <a:rPr lang="en-US" altLang="zh-CN" dirty="0">
                <a:effectLst/>
              </a:rPr>
              <a:t>), </a:t>
            </a:r>
            <a:r>
              <a:rPr lang="en-US" altLang="zh-CN" dirty="0" err="1">
                <a:effectLst/>
              </a:rPr>
              <a:t>Jueves</a:t>
            </a:r>
            <a:r>
              <a:rPr lang="en-US" altLang="zh-CN" dirty="0">
                <a:effectLst/>
              </a:rPr>
              <a:t> y </a:t>
            </a:r>
            <a:r>
              <a:rPr lang="en-US" altLang="zh-CN" dirty="0" err="1">
                <a:effectLst/>
              </a:rPr>
              <a:t>Viernes</a:t>
            </a:r>
            <a:r>
              <a:rPr lang="en-US" altLang="zh-CN" dirty="0">
                <a:effectLst/>
              </a:rPr>
              <a:t> Santos, 1º de mayo (</a:t>
            </a:r>
            <a:r>
              <a:rPr lang="en-US" altLang="zh-CN" dirty="0" err="1">
                <a:effectLst/>
              </a:rPr>
              <a:t>Día</a:t>
            </a:r>
            <a:r>
              <a:rPr lang="en-US" altLang="zh-CN" dirty="0">
                <a:effectLst/>
              </a:rPr>
              <a:t> </a:t>
            </a:r>
            <a:r>
              <a:rPr lang="en-US" altLang="zh-CN" dirty="0" err="1">
                <a:effectLst/>
              </a:rPr>
              <a:t>Internacional</a:t>
            </a:r>
            <a:r>
              <a:rPr lang="en-US" altLang="zh-CN" dirty="0">
                <a:effectLst/>
              </a:rPr>
              <a:t> del </a:t>
            </a:r>
            <a:r>
              <a:rPr lang="en-US" altLang="zh-CN" dirty="0" err="1">
                <a:effectLst/>
              </a:rPr>
              <a:t>Trabajo</a:t>
            </a:r>
            <a:r>
              <a:rPr lang="en-US" altLang="zh-CN" dirty="0">
                <a:effectLst/>
              </a:rPr>
              <a:t>), 25 de </a:t>
            </a:r>
            <a:r>
              <a:rPr lang="en-US" altLang="zh-CN" dirty="0" err="1">
                <a:effectLst/>
              </a:rPr>
              <a:t>julio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Anexión</a:t>
            </a:r>
            <a:r>
              <a:rPr lang="en-US" altLang="zh-CN" dirty="0">
                <a:effectLst/>
              </a:rPr>
              <a:t> del </a:t>
            </a:r>
            <a:r>
              <a:rPr lang="en-US" altLang="zh-CN" dirty="0" err="1">
                <a:effectLst/>
              </a:rPr>
              <a:t>Partido</a:t>
            </a:r>
            <a:r>
              <a:rPr lang="en-US" altLang="zh-CN" dirty="0">
                <a:effectLst/>
              </a:rPr>
              <a:t> de Nicoya a Costa Rica), 15 de </a:t>
            </a:r>
            <a:r>
              <a:rPr lang="en-US" altLang="zh-CN" dirty="0" err="1">
                <a:effectLst/>
              </a:rPr>
              <a:t>agosto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Día</a:t>
            </a:r>
            <a:r>
              <a:rPr lang="en-US" altLang="zh-CN" dirty="0">
                <a:effectLst/>
              </a:rPr>
              <a:t> de la Madre y Asunción de la </a:t>
            </a:r>
            <a:r>
              <a:rPr lang="en-US" altLang="zh-CN" dirty="0" err="1">
                <a:effectLst/>
              </a:rPr>
              <a:t>Virgen</a:t>
            </a:r>
            <a:r>
              <a:rPr lang="en-US" altLang="zh-CN" dirty="0">
                <a:effectLst/>
              </a:rPr>
              <a:t>), 15 de </a:t>
            </a:r>
            <a:r>
              <a:rPr lang="en-US" altLang="zh-CN" dirty="0" err="1">
                <a:effectLst/>
              </a:rPr>
              <a:t>setiembre</a:t>
            </a:r>
            <a:r>
              <a:rPr lang="en-US" altLang="zh-CN" dirty="0">
                <a:effectLst/>
              </a:rPr>
              <a:t> (Fiesta </a:t>
            </a:r>
            <a:r>
              <a:rPr lang="en-US" altLang="zh-CN" dirty="0" err="1">
                <a:effectLst/>
              </a:rPr>
              <a:t>Nacional</a:t>
            </a:r>
            <a:r>
              <a:rPr lang="en-US" altLang="zh-CN" dirty="0">
                <a:effectLst/>
              </a:rPr>
              <a:t>: </a:t>
            </a:r>
            <a:r>
              <a:rPr lang="en-US" altLang="zh-CN" dirty="0" err="1">
                <a:effectLst/>
              </a:rPr>
              <a:t>Conmemoración</a:t>
            </a:r>
            <a:r>
              <a:rPr lang="en-US" altLang="zh-CN" dirty="0">
                <a:effectLst/>
              </a:rPr>
              <a:t> de la </a:t>
            </a:r>
            <a:r>
              <a:rPr lang="en-US" altLang="zh-CN" dirty="0" err="1">
                <a:effectLst/>
              </a:rPr>
              <a:t>Independencia</a:t>
            </a:r>
            <a:r>
              <a:rPr lang="en-US" altLang="zh-CN" dirty="0">
                <a:effectLst/>
              </a:rPr>
              <a:t> de Costa Rica) y el 25 de </a:t>
            </a:r>
            <a:r>
              <a:rPr lang="en-US" altLang="zh-CN" dirty="0" err="1">
                <a:effectLst/>
              </a:rPr>
              <a:t>diciembre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Natividad</a:t>
            </a:r>
            <a:r>
              <a:rPr lang="en-US" altLang="zh-CN" dirty="0">
                <a:effectLst/>
              </a:rPr>
              <a:t> de </a:t>
            </a:r>
            <a:r>
              <a:rPr lang="en-US" altLang="zh-CN" dirty="0" err="1">
                <a:effectLst/>
              </a:rPr>
              <a:t>Jesucristo</a:t>
            </a:r>
            <a:r>
              <a:rPr lang="en-US" altLang="zh-CN" dirty="0">
                <a:effectLst/>
              </a:rPr>
              <a:t>).</a:t>
            </a:r>
            <a:endParaRPr lang="zh-CN" altLang="zh-CN" dirty="0">
              <a:effectLst/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Son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días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feriados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de </a:t>
            </a:r>
            <a:r>
              <a:rPr lang="en-US" altLang="zh-CN" dirty="0" err="1">
                <a:solidFill>
                  <a:srgbClr val="FF0000"/>
                </a:solidFill>
                <a:effectLst/>
              </a:rPr>
              <a:t>pago</a:t>
            </a:r>
            <a:r>
              <a:rPr lang="en-US" altLang="zh-CN" dirty="0">
                <a:solidFill>
                  <a:srgbClr val="FF0000"/>
                </a:solidFill>
                <a:effectLst/>
              </a:rPr>
              <a:t> no </a:t>
            </a:r>
            <a:r>
              <a:rPr lang="en-US" altLang="zh-CN" dirty="0" err="1" smtClean="0">
                <a:solidFill>
                  <a:srgbClr val="FF0000"/>
                </a:solidFill>
                <a:effectLst/>
              </a:rPr>
              <a:t>obligatorio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altLang="zh-CN" dirty="0" smtClean="0">
                <a:effectLst/>
              </a:rPr>
              <a:t>El </a:t>
            </a:r>
            <a:r>
              <a:rPr lang="en-US" altLang="zh-CN" dirty="0">
                <a:effectLst/>
              </a:rPr>
              <a:t>2 de </a:t>
            </a:r>
            <a:r>
              <a:rPr lang="en-US" altLang="zh-CN" dirty="0" err="1">
                <a:effectLst/>
              </a:rPr>
              <a:t>agosto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día</a:t>
            </a:r>
            <a:r>
              <a:rPr lang="en-US" altLang="zh-CN" dirty="0">
                <a:effectLst/>
              </a:rPr>
              <a:t> de la </a:t>
            </a:r>
            <a:r>
              <a:rPr lang="en-US" altLang="zh-CN" dirty="0" err="1">
                <a:effectLst/>
              </a:rPr>
              <a:t>Virgen</a:t>
            </a:r>
            <a:r>
              <a:rPr lang="en-US" altLang="zh-CN" dirty="0">
                <a:effectLst/>
              </a:rPr>
              <a:t> de los </a:t>
            </a:r>
            <a:r>
              <a:rPr lang="en-US" altLang="zh-CN" dirty="0" err="1">
                <a:effectLst/>
              </a:rPr>
              <a:t>Ángeles</a:t>
            </a:r>
            <a:r>
              <a:rPr lang="en-US" altLang="zh-CN" dirty="0">
                <a:effectLst/>
              </a:rPr>
              <a:t>) y el 12 de </a:t>
            </a:r>
            <a:r>
              <a:rPr lang="en-US" altLang="zh-CN" dirty="0" err="1">
                <a:effectLst/>
              </a:rPr>
              <a:t>octubre</a:t>
            </a:r>
            <a:r>
              <a:rPr lang="en-US" altLang="zh-CN" dirty="0">
                <a:effectLst/>
              </a:rPr>
              <a:t> (</a:t>
            </a:r>
            <a:r>
              <a:rPr lang="en-US" altLang="zh-CN" dirty="0" err="1">
                <a:effectLst/>
              </a:rPr>
              <a:t>Día</a:t>
            </a:r>
            <a:r>
              <a:rPr lang="en-US" altLang="zh-CN" dirty="0">
                <a:effectLst/>
              </a:rPr>
              <a:t> de </a:t>
            </a:r>
            <a:r>
              <a:rPr lang="en-US" altLang="zh-CN" dirty="0" err="1">
                <a:effectLst/>
              </a:rPr>
              <a:t>las</a:t>
            </a:r>
            <a:r>
              <a:rPr lang="en-US" altLang="zh-CN" dirty="0">
                <a:effectLst/>
              </a:rPr>
              <a:t> </a:t>
            </a:r>
            <a:r>
              <a:rPr lang="en-US" altLang="zh-CN" dirty="0" err="1">
                <a:effectLst/>
              </a:rPr>
              <a:t>Culturas</a:t>
            </a:r>
            <a:r>
              <a:rPr lang="en-US" altLang="zh-CN" dirty="0">
                <a:effectLst/>
              </a:rPr>
              <a:t>)</a:t>
            </a:r>
            <a:r>
              <a:rPr lang="en-US" altLang="zh-CN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zh-CN" altLang="en-US" dirty="0" smtClean="0">
                <a:effectLst/>
              </a:rPr>
              <a:t>三</a:t>
            </a:r>
            <a:r>
              <a:rPr lang="zh-CN" altLang="es-ES_tradnl" dirty="0" smtClean="0">
                <a:effectLst/>
              </a:rPr>
              <a:t>、辞退</a:t>
            </a:r>
            <a:endParaRPr lang="zh-CN" altLang="zh-CN" dirty="0">
              <a:effectLst/>
            </a:endParaRPr>
          </a:p>
          <a:p>
            <a:pPr marL="457200" indent="-457200">
              <a:buAutoNum type="ea1ChsPeriod"/>
            </a:pPr>
            <a:endParaRPr kumimoji="1" lang="es-ES_tradnl" altLang="zh-CN" dirty="0" smtClean="0"/>
          </a:p>
          <a:p>
            <a:pPr marL="457200" indent="-457200">
              <a:buAutoNum type="ea1ChsPeriod"/>
            </a:pPr>
            <a:endParaRPr kumimoji="1" lang="es-ES_tradnl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1781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合同的种类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直接雇佣性合同：法律规定每天白班正常上班时间</a:t>
            </a:r>
            <a:r>
              <a:rPr kumimoji="1" lang="en-US" altLang="zh-CN" dirty="0" smtClean="0"/>
              <a:t>8</a:t>
            </a:r>
            <a:r>
              <a:rPr kumimoji="1" lang="zh-CN" altLang="en-US" dirty="0" smtClean="0"/>
              <a:t>小时，一周不得超过</a:t>
            </a:r>
            <a:r>
              <a:rPr kumimoji="1" lang="en-US" altLang="zh-CN" dirty="0" smtClean="0"/>
              <a:t>48</a:t>
            </a:r>
            <a:r>
              <a:rPr kumimoji="1" lang="zh-CN" altLang="en-US" dirty="0" smtClean="0"/>
              <a:t>小时。夜班上班时间</a:t>
            </a:r>
            <a:r>
              <a:rPr kumimoji="1" lang="en-US" altLang="zh-CN" dirty="0" smtClean="0"/>
              <a:t>6</a:t>
            </a:r>
            <a:r>
              <a:rPr kumimoji="1" lang="zh-CN" altLang="en-US" dirty="0" smtClean="0"/>
              <a:t>小时，（注意工资支付按</a:t>
            </a:r>
            <a:r>
              <a:rPr kumimoji="1" lang="en-US" altLang="zh-CN" dirty="0" smtClean="0"/>
              <a:t>8</a:t>
            </a:r>
            <a:r>
              <a:rPr kumimoji="1" lang="zh-CN" altLang="en-US" dirty="0" smtClean="0"/>
              <a:t>小时计算）。综合上班时间正常</a:t>
            </a:r>
            <a:r>
              <a:rPr kumimoji="1" lang="zh-CN" altLang="zh-CN" dirty="0" smtClean="0"/>
              <a:t>+</a:t>
            </a:r>
            <a:r>
              <a:rPr kumimoji="1" lang="zh-CN" altLang="en-US" dirty="0" smtClean="0"/>
              <a:t>加班≤</a:t>
            </a:r>
            <a:r>
              <a:rPr kumimoji="1" lang="en-US" altLang="zh-CN" dirty="0" smtClean="0"/>
              <a:t>12</a:t>
            </a:r>
            <a:r>
              <a:rPr kumimoji="1" lang="zh-CN" altLang="en-US" dirty="0" smtClean="0"/>
              <a:t>小时，雇主要给雇员提供</a:t>
            </a:r>
            <a:r>
              <a:rPr kumimoji="1" lang="es-ES_tradnl" altLang="zh-CN" dirty="0" smtClean="0"/>
              <a:t>CCSS</a:t>
            </a:r>
            <a:r>
              <a:rPr kumimoji="1" lang="zh-CN" altLang="en-US" dirty="0" smtClean="0"/>
              <a:t>和</a:t>
            </a:r>
            <a:r>
              <a:rPr kumimoji="1" lang="es-ES_tradnl" altLang="zh-CN" dirty="0" smtClean="0"/>
              <a:t>INS</a:t>
            </a:r>
          </a:p>
          <a:p>
            <a:r>
              <a:rPr kumimoji="1" lang="zh-CN" altLang="en-US" dirty="0" smtClean="0"/>
              <a:t>服务性合同：法律规定没有正常上班时间。属于自由服务性人员，每月工资固定。雇员要想雇主提供</a:t>
            </a:r>
            <a:r>
              <a:rPr kumimoji="1" lang="es-ES_tradnl" altLang="zh-CN" dirty="0" smtClean="0"/>
              <a:t>CCSS</a:t>
            </a:r>
            <a:r>
              <a:rPr kumimoji="1" lang="zh-CN" altLang="en-US" dirty="0" smtClean="0"/>
              <a:t>和当月结算发票。</a:t>
            </a:r>
            <a:endParaRPr kumimoji="1" lang="es-ES_tradnl" altLang="zh-CN" dirty="0" smtClean="0"/>
          </a:p>
          <a:p>
            <a:r>
              <a:rPr kumimoji="1" lang="zh-CN" altLang="en-US" dirty="0" smtClean="0"/>
              <a:t>叠加性合同：每天正常白班上班时间</a:t>
            </a:r>
            <a:r>
              <a:rPr kumimoji="1" lang="en-US" altLang="zh-CN" dirty="0" smtClean="0"/>
              <a:t>9</a:t>
            </a:r>
            <a:r>
              <a:rPr kumimoji="1" lang="zh-CN" altLang="en-US" dirty="0" smtClean="0"/>
              <a:t>小时，无加班，一周</a:t>
            </a:r>
            <a:r>
              <a:rPr kumimoji="1" lang="en-US" altLang="zh-CN" dirty="0" smtClean="0"/>
              <a:t>5</a:t>
            </a:r>
            <a:r>
              <a:rPr kumimoji="1" lang="zh-CN" altLang="en-US" dirty="0" smtClean="0"/>
              <a:t>天。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69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s-ES_tradnl" dirty="0" smtClean="0"/>
              <a:t>雇佣程序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简历，工作经验</a:t>
            </a:r>
            <a:endParaRPr kumimoji="1" lang="es-ES_tradnl" altLang="zh-CN" dirty="0" smtClean="0"/>
          </a:p>
          <a:p>
            <a:r>
              <a:rPr kumimoji="1" lang="zh-CN" altLang="en-US" dirty="0" smtClean="0"/>
              <a:t>职业健康证</a:t>
            </a:r>
            <a:endParaRPr kumimoji="1" lang="es-ES_tradnl" altLang="zh-CN" dirty="0"/>
          </a:p>
          <a:p>
            <a:r>
              <a:rPr kumimoji="1" lang="zh-CN" altLang="en-US" dirty="0" smtClean="0"/>
              <a:t>无犯罪记录证明</a:t>
            </a:r>
            <a:endParaRPr kumimoji="1" lang="es-ES_tradnl" altLang="zh-CN" dirty="0" smtClean="0"/>
          </a:p>
          <a:p>
            <a:r>
              <a:rPr kumimoji="1" lang="zh-CN" altLang="en-US" dirty="0" smtClean="0"/>
              <a:t>身份证有效期</a:t>
            </a:r>
            <a:endParaRPr kumimoji="1" lang="es-ES_tradnl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6771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s-ES_tradnl" dirty="0" smtClean="0"/>
              <a:t>辞退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zh-CN" altLang="en-US" dirty="0" smtClean="0"/>
              <a:t>辞退分为两种：有条件辞退（正常）、无条件辞退（非正常）</a:t>
            </a:r>
            <a:endParaRPr kumimoji="1" lang="es-ES_tradnl" altLang="zh-CN" dirty="0" smtClean="0"/>
          </a:p>
          <a:p>
            <a:r>
              <a:rPr kumimoji="1" lang="zh-CN" altLang="en-US" dirty="0" smtClean="0"/>
              <a:t>正常：试用期过后辞退要支付：年假，遣散费，年终奖，提前通知费。</a:t>
            </a:r>
            <a:endParaRPr kumimoji="1" lang="es-ES_tradnl" altLang="zh-CN" dirty="0" smtClean="0"/>
          </a:p>
          <a:p>
            <a:r>
              <a:rPr kumimoji="1" lang="zh-CN" altLang="en-US" dirty="0" smtClean="0"/>
              <a:t>非正常：因雇员产生严重过失的：年假，年终奖。</a:t>
            </a:r>
            <a:endParaRPr kumimoji="1" lang="es-ES_tradnl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一、年假：一年</a:t>
            </a:r>
            <a:r>
              <a:rPr kumimoji="1" lang="en-US" altLang="zh-CN" dirty="0" smtClean="0"/>
              <a:t>12</a:t>
            </a:r>
            <a:r>
              <a:rPr kumimoji="1" lang="zh-CN" altLang="en-US" dirty="0" smtClean="0"/>
              <a:t>天，根据法律规定满半年着要休息</a:t>
            </a:r>
            <a:r>
              <a:rPr kumimoji="1" lang="en-US" altLang="zh-CN" dirty="0" smtClean="0"/>
              <a:t>6</a:t>
            </a:r>
            <a:r>
              <a:rPr kumimoji="1" lang="zh-CN" altLang="en-US" dirty="0" smtClean="0"/>
              <a:t>天。并带薪休假。雇主和雇员不可任何一方篡改年假。</a:t>
            </a:r>
            <a:endParaRPr kumimoji="1" lang="es-ES_tradnl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二、遣散费：劳工法有一张表格如何计算遣散费</a:t>
            </a:r>
            <a:r>
              <a:rPr kumimoji="1" lang="es-ES_tradnl" altLang="zh-CN" dirty="0" smtClean="0"/>
              <a:t>(</a:t>
            </a:r>
            <a:r>
              <a:rPr kumimoji="1" lang="en-US" altLang="zh-CN" dirty="0" smtClean="0"/>
              <a:t>3-6</a:t>
            </a:r>
            <a:r>
              <a:rPr kumimoji="1" lang="zh-CN" altLang="en-US" dirty="0" smtClean="0"/>
              <a:t>个月：</a:t>
            </a:r>
            <a:r>
              <a:rPr kumimoji="1" lang="en-US" altLang="zh-CN" dirty="0" smtClean="0"/>
              <a:t>7</a:t>
            </a:r>
            <a:r>
              <a:rPr kumimoji="1" lang="zh-CN" altLang="en-US" dirty="0" smtClean="0"/>
              <a:t>天工资，</a:t>
            </a:r>
            <a:r>
              <a:rPr kumimoji="1" lang="en-US" altLang="zh-CN" dirty="0" smtClean="0"/>
              <a:t>6-12</a:t>
            </a:r>
            <a:r>
              <a:rPr kumimoji="1" lang="zh-CN" altLang="en-US" dirty="0" smtClean="0"/>
              <a:t>个月：</a:t>
            </a:r>
            <a:r>
              <a:rPr kumimoji="1" lang="en-US" altLang="zh-CN" dirty="0" smtClean="0"/>
              <a:t>14</a:t>
            </a:r>
            <a:r>
              <a:rPr kumimoji="1" lang="zh-CN" altLang="en-US" dirty="0" smtClean="0"/>
              <a:t>天工资，一年以上：</a:t>
            </a:r>
            <a:r>
              <a:rPr kumimoji="1" lang="es-ES_tradnl" altLang="zh-CN" dirty="0" smtClean="0"/>
              <a:t>1-19.5</a:t>
            </a:r>
            <a:r>
              <a:rPr kumimoji="1" lang="zh-CN" altLang="es-ES_tradnl" dirty="0" smtClean="0"/>
              <a:t>，</a:t>
            </a:r>
            <a:r>
              <a:rPr kumimoji="1" lang="es-ES_tradnl" altLang="zh-CN" dirty="0" smtClean="0"/>
              <a:t>2-20</a:t>
            </a:r>
            <a:r>
              <a:rPr kumimoji="1" lang="es-ES_tradnl" altLang="es-ES_tradnl" dirty="0" smtClean="0"/>
              <a:t>‘6个月）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385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70222"/>
            <a:ext cx="7581901" cy="5665802"/>
          </a:xfrm>
        </p:spPr>
        <p:txBody>
          <a:bodyPr/>
          <a:lstStyle/>
          <a:p>
            <a:r>
              <a:rPr kumimoji="1" lang="zh-CN" altLang="es-ES_tradnl" dirty="0" smtClean="0"/>
              <a:t>年终奖：最后月份工资净收入的总和≤</a:t>
            </a:r>
            <a:r>
              <a:rPr kumimoji="1" lang="en-US" altLang="zh-CN" dirty="0" smtClean="0"/>
              <a:t>6</a:t>
            </a:r>
            <a:r>
              <a:rPr kumimoji="1" lang="zh-CN" altLang="en-US" dirty="0" smtClean="0"/>
              <a:t>个月，除以</a:t>
            </a:r>
            <a:r>
              <a:rPr kumimoji="1" lang="en-US" altLang="zh-CN" dirty="0" smtClean="0"/>
              <a:t>12=A</a:t>
            </a:r>
          </a:p>
          <a:p>
            <a:r>
              <a:rPr kumimoji="1" lang="zh-CN" altLang="en-US" dirty="0" smtClean="0"/>
              <a:t>提前通知费：根据工作时间长短提前通知费是不一样的。劳工法有一个表格。（</a:t>
            </a:r>
            <a:r>
              <a:rPr kumimoji="1" lang="en-US" altLang="zh-CN" dirty="0" smtClean="0"/>
              <a:t>3-6</a:t>
            </a:r>
            <a:r>
              <a:rPr kumimoji="1" lang="zh-CN" altLang="en-US" dirty="0" smtClean="0"/>
              <a:t>个月</a:t>
            </a:r>
            <a:r>
              <a:rPr kumimoji="1" lang="en-US" altLang="zh-CN" dirty="0" smtClean="0"/>
              <a:t>7</a:t>
            </a:r>
            <a:r>
              <a:rPr kumimoji="1" lang="zh-CN" altLang="en-US" dirty="0" smtClean="0"/>
              <a:t>天；</a:t>
            </a:r>
            <a:r>
              <a:rPr kumimoji="1" lang="en-US" altLang="zh-CN" dirty="0" smtClean="0"/>
              <a:t>6-12</a:t>
            </a:r>
            <a:r>
              <a:rPr kumimoji="1" lang="zh-CN" altLang="en-US" dirty="0" smtClean="0"/>
              <a:t>个月</a:t>
            </a:r>
            <a:r>
              <a:rPr kumimoji="1" lang="en-US" altLang="zh-CN" dirty="0" smtClean="0"/>
              <a:t>15</a:t>
            </a:r>
            <a:r>
              <a:rPr kumimoji="1" lang="zh-CN" altLang="en-US" dirty="0" smtClean="0"/>
              <a:t>天；一年以上的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个月）</a:t>
            </a:r>
            <a:endParaRPr kumimoji="1" lang="es-ES_tradnl" altLang="zh-CN" dirty="0" smtClean="0"/>
          </a:p>
          <a:p>
            <a:r>
              <a:rPr kumimoji="1" lang="zh-CN" altLang="es-ES_tradnl" dirty="0" smtClean="0"/>
              <a:t>注意事项：无条件辞退</a:t>
            </a:r>
            <a:r>
              <a:rPr kumimoji="1" lang="es-ES_tradnl" altLang="zh-CN" dirty="0" smtClean="0"/>
              <a:t>---</a:t>
            </a:r>
            <a:r>
              <a:rPr kumimoji="1" lang="zh-CN" altLang="es-ES_tradnl" dirty="0" smtClean="0"/>
              <a:t>原因、警告</a:t>
            </a:r>
            <a:r>
              <a:rPr kumimoji="1" lang="zh-CN" altLang="en-US" dirty="0" smtClean="0"/>
              <a:t>信，违反了哪些规定</a:t>
            </a:r>
            <a:r>
              <a:rPr kumimoji="1" lang="zh-CN" altLang="es-ES_tradnl" dirty="0" smtClean="0"/>
              <a:t>等等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04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s-ES_tradnl" dirty="0" smtClean="0"/>
              <a:t>社保</a:t>
            </a:r>
            <a:r>
              <a:rPr kumimoji="1" lang="es-ES_tradnl" altLang="zh-CN" dirty="0" smtClean="0"/>
              <a:t> CCSS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每个有上报社保：第一次人员来检查；第二次以后自己在网上上报，缴费。个人</a:t>
            </a:r>
            <a:r>
              <a:rPr kumimoji="1" lang="en-US" altLang="zh-CN" dirty="0" smtClean="0"/>
              <a:t>9.34%</a:t>
            </a:r>
            <a:r>
              <a:rPr kumimoji="1" lang="zh-CN" altLang="en-US" dirty="0" smtClean="0"/>
              <a:t>，公司</a:t>
            </a:r>
            <a:r>
              <a:rPr kumimoji="1" lang="en-US" altLang="zh-CN" dirty="0" smtClean="0"/>
              <a:t>26.33%</a:t>
            </a:r>
            <a:endParaRPr kumimoji="1" lang="es-ES_tradnl" altLang="zh-CN" dirty="0" smtClean="0"/>
          </a:p>
          <a:p>
            <a:r>
              <a:rPr kumimoji="1" lang="es-ES_tradnl" altLang="zh-CN" dirty="0" smtClean="0"/>
              <a:t>I</a:t>
            </a:r>
            <a:r>
              <a:rPr kumimoji="1" lang="en-US" altLang="zh-CN" dirty="0" err="1" smtClean="0"/>
              <a:t>ncapacitacion</a:t>
            </a:r>
            <a:r>
              <a:rPr kumimoji="1" lang="zh-CN" altLang="en-US" dirty="0" smtClean="0"/>
              <a:t>：看病问题。如何支付。</a:t>
            </a:r>
            <a:endParaRPr kumimoji="1" lang="es-ES_tradnl" altLang="zh-CN" dirty="0" smtClean="0"/>
          </a:p>
          <a:p>
            <a:r>
              <a:rPr kumimoji="1" lang="es-ES_tradnl" altLang="zh-CN" dirty="0" smtClean="0"/>
              <a:t>INS</a:t>
            </a:r>
            <a:r>
              <a:rPr kumimoji="1" lang="zh-CN" altLang="en-US" dirty="0" smtClean="0"/>
              <a:t>：支付前三天。</a:t>
            </a:r>
            <a:endParaRPr kumimoji="1" lang="es-ES_tradnl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3803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警告信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语言</a:t>
            </a:r>
            <a:r>
              <a:rPr kumimoji="1" lang="zh-CN" altLang="zh-CN" dirty="0" smtClean="0"/>
              <a:t>:</a:t>
            </a:r>
            <a:r>
              <a:rPr kumimoji="1" lang="zh-CN" altLang="en-US" dirty="0" smtClean="0"/>
              <a:t>哥斯达黎加劳工法给定主要语言为西班牙语</a:t>
            </a:r>
            <a:endParaRPr kumimoji="1" lang="en-US" altLang="zh-CN" dirty="0" smtClean="0"/>
          </a:p>
          <a:p>
            <a:r>
              <a:rPr kumimoji="1" lang="zh-CN" altLang="en-US" dirty="0" smtClean="0"/>
              <a:t>格式：公司自定，雇主及雇员姓名，时间，标题</a:t>
            </a:r>
            <a:endParaRPr kumimoji="1" lang="en-US" altLang="zh-CN" dirty="0" smtClean="0"/>
          </a:p>
          <a:p>
            <a:r>
              <a:rPr kumimoji="1" lang="zh-CN" altLang="en-US" dirty="0" smtClean="0"/>
              <a:t>内容：要写清警告内容，根据哪一条款实施。</a:t>
            </a:r>
            <a:endParaRPr kumimoji="1" lang="en-US" altLang="zh-CN" dirty="0" smtClean="0"/>
          </a:p>
          <a:p>
            <a:r>
              <a:rPr kumimoji="1" lang="zh-CN" altLang="en-US" dirty="0" smtClean="0"/>
              <a:t>签名：被警告者签字，公司签字及盖章。（如果被警告者拒绝签字，第三方证明人）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7137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轨道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轨道.thmx</Template>
  <TotalTime>1712</TotalTime>
  <Words>564</Words>
  <Application>Microsoft Macintosh PowerPoint</Application>
  <PresentationFormat>全屏显示(4:3)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轨道</vt:lpstr>
      <vt:lpstr>哥斯达黎加劳工制度</vt:lpstr>
      <vt:lpstr>哥斯达黎加 劳工法</vt:lpstr>
      <vt:lpstr>PowerPoint 演示文稿</vt:lpstr>
      <vt:lpstr>合同的种类</vt:lpstr>
      <vt:lpstr>雇佣程序</vt:lpstr>
      <vt:lpstr>辞退</vt:lpstr>
      <vt:lpstr>PowerPoint 演示文稿</vt:lpstr>
      <vt:lpstr>社保 CCSS</vt:lpstr>
      <vt:lpstr>警告信</vt:lpstr>
      <vt:lpstr>常见问题</vt:lpstr>
      <vt:lpstr>提问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哥斯达黎加劳工制度</dc:title>
  <dc:creator>义 王</dc:creator>
  <cp:lastModifiedBy>义 王</cp:lastModifiedBy>
  <cp:revision>16</cp:revision>
  <dcterms:created xsi:type="dcterms:W3CDTF">2015-04-16T16:43:55Z</dcterms:created>
  <dcterms:modified xsi:type="dcterms:W3CDTF">2015-04-24T13:39:27Z</dcterms:modified>
</cp:coreProperties>
</file>